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57" r:id="rId5"/>
    <p:sldId id="268" r:id="rId6"/>
    <p:sldId id="264" r:id="rId7"/>
    <p:sldId id="258" r:id="rId8"/>
    <p:sldId id="259" r:id="rId9"/>
    <p:sldId id="260" r:id="rId10"/>
    <p:sldId id="266" r:id="rId11"/>
    <p:sldId id="267" r:id="rId12"/>
    <p:sldId id="261" r:id="rId13"/>
    <p:sldId id="265" r:id="rId14"/>
    <p:sldId id="262" r:id="rId15"/>
    <p:sldId id="263" r:id="rId16"/>
    <p:sldId id="269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8"/>
    <p:restoredTop sz="94595"/>
  </p:normalViewPr>
  <p:slideViewPr>
    <p:cSldViewPr>
      <p:cViewPr varScale="1">
        <p:scale>
          <a:sx n="94" d="100"/>
          <a:sy n="94" d="100"/>
        </p:scale>
        <p:origin x="1195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EEC051-1A79-6B43-B166-41025B7C82E1}" type="doc">
      <dgm:prSet loTypeId="urn:microsoft.com/office/officeart/2009/3/layout/StepUp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9350F8-6DA6-3D43-A42E-50C513E59346}">
      <dgm:prSet phldrT="[Text]" custT="1"/>
      <dgm:spPr/>
      <dgm:t>
        <a:bodyPr/>
        <a:lstStyle/>
        <a:p>
          <a:r>
            <a:rPr lang="en-US" sz="1200" b="0" dirty="0" err="1" smtClean="0">
              <a:solidFill>
                <a:srgbClr val="FF0000"/>
              </a:solidFill>
              <a:latin typeface="Abadi MT Condensed Extra Bold"/>
              <a:cs typeface="Abadi MT Condensed Extra Bold"/>
            </a:rPr>
            <a:t>FUNdamentals</a:t>
          </a:r>
          <a:endParaRPr lang="en-US" sz="1200" b="0" dirty="0" smtClean="0">
            <a:solidFill>
              <a:srgbClr val="FF0000"/>
            </a:solidFill>
            <a:latin typeface="Abadi MT Condensed Extra Bold"/>
            <a:cs typeface="Abadi MT Condensed Extra Bold"/>
          </a:endParaRPr>
        </a:p>
        <a:p>
          <a:endParaRPr lang="en-US" sz="1000" dirty="0" smtClean="0"/>
        </a:p>
        <a:p>
          <a:r>
            <a:rPr lang="en-US" sz="1100" b="1" dirty="0" smtClean="0"/>
            <a:t>FUN &amp; RUN with the ball</a:t>
          </a:r>
        </a:p>
        <a:p>
          <a:endParaRPr lang="en-US" sz="1100" b="1" dirty="0" smtClean="0"/>
        </a:p>
        <a:p>
          <a:r>
            <a:rPr lang="en-US" sz="1100" b="1" dirty="0" smtClean="0"/>
            <a:t>Learning Games</a:t>
          </a:r>
        </a:p>
      </dgm:t>
    </dgm:pt>
    <dgm:pt modelId="{51840D07-79A5-0F48-9ACC-2BCF7A0F00E1}" type="parTrans" cxnId="{097DD6E4-86D7-174F-B8FB-251CB44A566D}">
      <dgm:prSet/>
      <dgm:spPr/>
      <dgm:t>
        <a:bodyPr/>
        <a:lstStyle/>
        <a:p>
          <a:endParaRPr lang="en-US"/>
        </a:p>
      </dgm:t>
    </dgm:pt>
    <dgm:pt modelId="{A5BAF0A4-502C-164D-9A06-0752A44BC0A4}" type="sibTrans" cxnId="{097DD6E4-86D7-174F-B8FB-251CB44A566D}">
      <dgm:prSet/>
      <dgm:spPr/>
      <dgm:t>
        <a:bodyPr/>
        <a:lstStyle/>
        <a:p>
          <a:endParaRPr lang="en-US"/>
        </a:p>
      </dgm:t>
    </dgm:pt>
    <dgm:pt modelId="{BD6165FE-1694-9449-A8D5-65963B545935}">
      <dgm:prSet phldrT="[Text]" custT="1"/>
      <dgm:spPr/>
      <dgm:t>
        <a:bodyPr/>
        <a:lstStyle/>
        <a:p>
          <a:r>
            <a:rPr lang="en-US" sz="1400" b="0" dirty="0" smtClean="0">
              <a:solidFill>
                <a:srgbClr val="FF0000"/>
              </a:solidFill>
              <a:latin typeface="Abadi MT Condensed Extra Bold"/>
              <a:cs typeface="Abadi MT Condensed Extra Bold"/>
            </a:rPr>
            <a:t>1v1 Player</a:t>
          </a:r>
        </a:p>
        <a:p>
          <a:endParaRPr lang="en-US" sz="1000" dirty="0" smtClean="0"/>
        </a:p>
        <a:p>
          <a:endParaRPr lang="en-US" sz="1000" b="1" dirty="0" smtClean="0"/>
        </a:p>
        <a:p>
          <a:r>
            <a:rPr lang="en-US" sz="1000" b="1" dirty="0" smtClean="0">
              <a:solidFill>
                <a:srgbClr val="FF0000"/>
              </a:solidFill>
              <a:latin typeface="Abadi MT Condensed Extra Bold"/>
              <a:cs typeface="Abadi MT Condensed Extra Bold"/>
            </a:rPr>
            <a:t>  </a:t>
          </a:r>
          <a:r>
            <a:rPr lang="en-US" sz="1400" b="1" dirty="0" smtClean="0">
              <a:solidFill>
                <a:srgbClr val="FF0000"/>
              </a:solidFill>
              <a:latin typeface="Abadi MT Condensed Extra Bold"/>
              <a:cs typeface="Abadi MT Condensed Extra Bold"/>
            </a:rPr>
            <a:t>Solo Artist</a:t>
          </a:r>
        </a:p>
        <a:p>
          <a:endParaRPr lang="en-US" sz="1050" b="1" dirty="0" smtClean="0"/>
        </a:p>
        <a:p>
          <a:r>
            <a:rPr lang="en-US" sz="1050" b="1" dirty="0" smtClean="0"/>
            <a:t>Attack &amp; Defense</a:t>
          </a:r>
        </a:p>
        <a:p>
          <a:endParaRPr lang="en-US" sz="1050" b="1" dirty="0" smtClean="0"/>
        </a:p>
        <a:p>
          <a:r>
            <a:rPr lang="en-US" sz="1050" b="1" dirty="0" smtClean="0"/>
            <a:t>Changing Direction</a:t>
          </a:r>
        </a:p>
        <a:p>
          <a:endParaRPr lang="en-US" sz="1050" b="1" dirty="0" smtClean="0"/>
        </a:p>
        <a:p>
          <a:r>
            <a:rPr lang="en-US" sz="1050" b="1" dirty="0" smtClean="0"/>
            <a:t>Learning Games</a:t>
          </a:r>
        </a:p>
        <a:p>
          <a:endParaRPr lang="en-US" sz="1000" b="1" dirty="0" smtClean="0"/>
        </a:p>
        <a:p>
          <a:endParaRPr lang="en-US" sz="1000" b="1" dirty="0"/>
        </a:p>
      </dgm:t>
    </dgm:pt>
    <dgm:pt modelId="{56AFD302-C9E8-0D43-9B53-D84AF6F475C7}" type="parTrans" cxnId="{DA370D80-30FF-8A45-8744-8AAB19B52633}">
      <dgm:prSet/>
      <dgm:spPr/>
      <dgm:t>
        <a:bodyPr/>
        <a:lstStyle/>
        <a:p>
          <a:endParaRPr lang="en-US"/>
        </a:p>
      </dgm:t>
    </dgm:pt>
    <dgm:pt modelId="{77963CE2-40F2-C54F-8D58-18545A2B388F}" type="sibTrans" cxnId="{DA370D80-30FF-8A45-8744-8AAB19B52633}">
      <dgm:prSet/>
      <dgm:spPr/>
      <dgm:t>
        <a:bodyPr/>
        <a:lstStyle/>
        <a:p>
          <a:endParaRPr lang="en-US"/>
        </a:p>
      </dgm:t>
    </dgm:pt>
    <dgm:pt modelId="{CD477EC2-F5C8-4F4D-BF2E-5448E5BC4E11}">
      <dgm:prSet phldrT="[Text]" custT="1"/>
      <dgm:spPr/>
      <dgm:t>
        <a:bodyPr/>
        <a:lstStyle/>
        <a:p>
          <a:r>
            <a:rPr lang="en-US" sz="1400" dirty="0" smtClean="0">
              <a:solidFill>
                <a:srgbClr val="FF0000"/>
              </a:solidFill>
              <a:latin typeface="Abadi MT Condensed Extra Bold"/>
              <a:cs typeface="Abadi MT Condensed Extra Bold"/>
            </a:rPr>
            <a:t>Creative Decision Maker</a:t>
          </a:r>
        </a:p>
        <a:p>
          <a:endParaRPr lang="en-US" sz="1000" dirty="0" smtClean="0"/>
        </a:p>
        <a:p>
          <a:r>
            <a:rPr lang="en-US" sz="1100" b="1" dirty="0" smtClean="0"/>
            <a:t>Dribble or Pass?</a:t>
          </a:r>
        </a:p>
        <a:p>
          <a:endParaRPr lang="en-US" sz="1100" b="1" dirty="0" smtClean="0"/>
        </a:p>
        <a:p>
          <a:r>
            <a:rPr lang="en-US" sz="1100" b="1" dirty="0" smtClean="0"/>
            <a:t>Pressure or Cover?</a:t>
          </a:r>
        </a:p>
        <a:p>
          <a:endParaRPr lang="en-US" sz="1100" b="1" dirty="0" smtClean="0"/>
        </a:p>
        <a:p>
          <a:r>
            <a:rPr lang="en-US" sz="1100" b="1" dirty="0" smtClean="0"/>
            <a:t>Decision Making Games</a:t>
          </a:r>
        </a:p>
      </dgm:t>
    </dgm:pt>
    <dgm:pt modelId="{CEA58321-3640-624D-A04D-5D6FF3134FA5}" type="parTrans" cxnId="{E023C495-7052-8741-A978-B68DC0EBC46A}">
      <dgm:prSet/>
      <dgm:spPr/>
      <dgm:t>
        <a:bodyPr/>
        <a:lstStyle/>
        <a:p>
          <a:endParaRPr lang="en-US"/>
        </a:p>
      </dgm:t>
    </dgm:pt>
    <dgm:pt modelId="{BA1CD904-3687-5C4A-BE15-F57047917C37}" type="sibTrans" cxnId="{E023C495-7052-8741-A978-B68DC0EBC46A}">
      <dgm:prSet/>
      <dgm:spPr/>
      <dgm:t>
        <a:bodyPr/>
        <a:lstStyle/>
        <a:p>
          <a:endParaRPr lang="en-US"/>
        </a:p>
      </dgm:t>
    </dgm:pt>
    <dgm:pt modelId="{4742264D-B696-7B40-82C7-FFA3D765E90E}">
      <dgm:prSet custT="1"/>
      <dgm:spPr/>
      <dgm:t>
        <a:bodyPr/>
        <a:lstStyle/>
        <a:p>
          <a:r>
            <a:rPr lang="en-US" sz="1400" b="0" dirty="0" smtClean="0">
              <a:solidFill>
                <a:srgbClr val="FF0000"/>
              </a:solidFill>
              <a:latin typeface="Abadi MT Condensed Extra Bold"/>
              <a:cs typeface="Abadi MT Condensed Extra Bold"/>
            </a:rPr>
            <a:t>Group Player</a:t>
          </a:r>
        </a:p>
        <a:p>
          <a:endParaRPr lang="en-US" sz="1000" dirty="0" smtClean="0"/>
        </a:p>
        <a:p>
          <a:r>
            <a:rPr lang="en-US" sz="1200" b="1" dirty="0" smtClean="0"/>
            <a:t>Advancing Technical Skills</a:t>
          </a:r>
        </a:p>
        <a:p>
          <a:endParaRPr lang="en-US" sz="1200" dirty="0" smtClean="0"/>
        </a:p>
        <a:p>
          <a:r>
            <a:rPr lang="en-US" sz="1200" b="1" dirty="0" smtClean="0"/>
            <a:t>Working in Units</a:t>
          </a:r>
        </a:p>
        <a:p>
          <a:endParaRPr lang="en-US" sz="1200" b="1" dirty="0" smtClean="0"/>
        </a:p>
        <a:p>
          <a:r>
            <a:rPr lang="en-US" sz="1200" b="1" dirty="0" smtClean="0"/>
            <a:t>Managing the Growth Curve</a:t>
          </a:r>
          <a:endParaRPr lang="en-US" sz="1200" b="1" dirty="0"/>
        </a:p>
      </dgm:t>
    </dgm:pt>
    <dgm:pt modelId="{660AAC8D-70EB-344D-A38C-D565DF8A2A61}" type="parTrans" cxnId="{5921AF9A-BFE8-4E43-B03E-A6607A4412EE}">
      <dgm:prSet/>
      <dgm:spPr/>
      <dgm:t>
        <a:bodyPr/>
        <a:lstStyle/>
        <a:p>
          <a:endParaRPr lang="en-US"/>
        </a:p>
      </dgm:t>
    </dgm:pt>
    <dgm:pt modelId="{2CE6CA25-061E-644C-A060-DC6AF96369A7}" type="sibTrans" cxnId="{5921AF9A-BFE8-4E43-B03E-A6607A4412EE}">
      <dgm:prSet/>
      <dgm:spPr/>
      <dgm:t>
        <a:bodyPr/>
        <a:lstStyle/>
        <a:p>
          <a:endParaRPr lang="en-US"/>
        </a:p>
      </dgm:t>
    </dgm:pt>
    <dgm:pt modelId="{9E319636-F625-7A4B-9CB3-4AE7B19FF1D3}">
      <dgm:prSet custT="1"/>
      <dgm:spPr/>
      <dgm:t>
        <a:bodyPr/>
        <a:lstStyle/>
        <a:p>
          <a:r>
            <a:rPr lang="en-US" sz="1200" b="0" dirty="0" smtClean="0">
              <a:solidFill>
                <a:srgbClr val="FF0000"/>
              </a:solidFill>
              <a:latin typeface="Abadi MT Condensed Extra Bold"/>
              <a:cs typeface="Abadi MT Condensed Extra Bold"/>
            </a:rPr>
            <a:t>Tactical Understanding</a:t>
          </a:r>
          <a:endParaRPr lang="en-US" sz="900" b="1" dirty="0" smtClean="0"/>
        </a:p>
        <a:p>
          <a:endParaRPr lang="en-US" sz="1000" b="1" dirty="0" smtClean="0"/>
        </a:p>
        <a:p>
          <a:r>
            <a:rPr lang="en-US" sz="1200" b="1" dirty="0" smtClean="0"/>
            <a:t>Applying Skill in Game Situations</a:t>
          </a:r>
        </a:p>
        <a:p>
          <a:endParaRPr lang="en-US" sz="1200" b="1" dirty="0" smtClean="0"/>
        </a:p>
        <a:p>
          <a:r>
            <a:rPr lang="en-US" sz="1200" b="1" dirty="0" smtClean="0"/>
            <a:t>Developing Roles</a:t>
          </a:r>
        </a:p>
        <a:p>
          <a:endParaRPr lang="en-US" sz="1200" b="1" dirty="0" smtClean="0"/>
        </a:p>
        <a:p>
          <a:r>
            <a:rPr lang="en-US" sz="1200" b="1" dirty="0" smtClean="0"/>
            <a:t>Building the Athlete</a:t>
          </a:r>
          <a:endParaRPr lang="en-US" sz="1200" b="1" dirty="0"/>
        </a:p>
      </dgm:t>
    </dgm:pt>
    <dgm:pt modelId="{6C896D15-926A-6549-BEAE-A7A868094C3A}" type="parTrans" cxnId="{68AEBDB8-98AA-4748-93AC-362E1975951C}">
      <dgm:prSet/>
      <dgm:spPr/>
      <dgm:t>
        <a:bodyPr/>
        <a:lstStyle/>
        <a:p>
          <a:endParaRPr lang="en-US"/>
        </a:p>
      </dgm:t>
    </dgm:pt>
    <dgm:pt modelId="{1CF86524-A440-5A48-A657-69742B1DD858}" type="sibTrans" cxnId="{68AEBDB8-98AA-4748-93AC-362E1975951C}">
      <dgm:prSet/>
      <dgm:spPr/>
      <dgm:t>
        <a:bodyPr/>
        <a:lstStyle/>
        <a:p>
          <a:endParaRPr lang="en-US"/>
        </a:p>
      </dgm:t>
    </dgm:pt>
    <dgm:pt modelId="{A16607DB-EFE2-9640-A679-F93050B67CA8}">
      <dgm:prSet custT="1"/>
      <dgm:spPr/>
      <dgm:t>
        <a:bodyPr/>
        <a:lstStyle/>
        <a:p>
          <a:r>
            <a:rPr lang="en-US" sz="1400" dirty="0" smtClean="0">
              <a:solidFill>
                <a:srgbClr val="FF0000"/>
              </a:solidFill>
              <a:latin typeface="Abadi MT Condensed Extra Bold"/>
              <a:cs typeface="Abadi MT Condensed Extra Bold"/>
            </a:rPr>
            <a:t>The Competition</a:t>
          </a:r>
        </a:p>
        <a:p>
          <a:endParaRPr lang="en-US" sz="1000" dirty="0" smtClean="0"/>
        </a:p>
        <a:p>
          <a:r>
            <a:rPr lang="en-US" sz="1200" b="1" dirty="0" smtClean="0"/>
            <a:t>Training to compete</a:t>
          </a:r>
        </a:p>
        <a:p>
          <a:endParaRPr lang="en-US" sz="1200" b="1" dirty="0" smtClean="0"/>
        </a:p>
        <a:p>
          <a:r>
            <a:rPr lang="en-US" sz="1200" b="1" dirty="0" smtClean="0"/>
            <a:t>Refining Technical, Tactical, Physical excellence</a:t>
          </a:r>
        </a:p>
        <a:p>
          <a:endParaRPr lang="en-US" sz="1200" b="1" dirty="0" smtClean="0"/>
        </a:p>
        <a:p>
          <a:r>
            <a:rPr lang="en-US" sz="1200" b="1" dirty="0" smtClean="0"/>
            <a:t>Preparing for the Future</a:t>
          </a:r>
        </a:p>
        <a:p>
          <a:endParaRPr lang="en-US" sz="1000" b="1" dirty="0" smtClean="0"/>
        </a:p>
        <a:p>
          <a:r>
            <a:rPr lang="en-US" sz="1000" dirty="0" smtClean="0"/>
            <a:t> </a:t>
          </a:r>
          <a:endParaRPr lang="en-US" sz="1000" dirty="0"/>
        </a:p>
      </dgm:t>
    </dgm:pt>
    <dgm:pt modelId="{463E2901-5EF9-DA43-BAB7-A7441C4DA770}" type="parTrans" cxnId="{0380508D-3166-154A-A7F3-A212C0C17A57}">
      <dgm:prSet/>
      <dgm:spPr/>
      <dgm:t>
        <a:bodyPr/>
        <a:lstStyle/>
        <a:p>
          <a:endParaRPr lang="en-US"/>
        </a:p>
      </dgm:t>
    </dgm:pt>
    <dgm:pt modelId="{6BEDD324-2A46-324B-A950-595F872A2A15}" type="sibTrans" cxnId="{0380508D-3166-154A-A7F3-A212C0C17A57}">
      <dgm:prSet/>
      <dgm:spPr/>
      <dgm:t>
        <a:bodyPr/>
        <a:lstStyle/>
        <a:p>
          <a:endParaRPr lang="en-US"/>
        </a:p>
      </dgm:t>
    </dgm:pt>
    <dgm:pt modelId="{B7794E8C-BB01-B648-83BE-584CC33F169A}" type="pres">
      <dgm:prSet presAssocID="{55EEC051-1A79-6B43-B166-41025B7C82E1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1224866-A18D-9D4A-B0FA-06E8C5613749}" type="pres">
      <dgm:prSet presAssocID="{729350F8-6DA6-3D43-A42E-50C513E59346}" presName="composite" presStyleCnt="0"/>
      <dgm:spPr/>
    </dgm:pt>
    <dgm:pt modelId="{A71F5173-6E5F-8545-8D39-C1F48139DD3C}" type="pres">
      <dgm:prSet presAssocID="{729350F8-6DA6-3D43-A42E-50C513E59346}" presName="LShape" presStyleLbl="alignNode1" presStyleIdx="0" presStyleCnt="11"/>
      <dgm:spPr>
        <a:solidFill>
          <a:srgbClr val="19B923"/>
        </a:solidFill>
      </dgm:spPr>
    </dgm:pt>
    <dgm:pt modelId="{4F20BF94-C349-9D47-BB44-D119D4DE00FA}" type="pres">
      <dgm:prSet presAssocID="{729350F8-6DA6-3D43-A42E-50C513E59346}" presName="ParentText" presStyleLbl="revTx" presStyleIdx="0" presStyleCnt="6" custScaleX="132925" custLinFactNeighborX="15008" custLinFactNeighborY="123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0D4B6C-A2D1-5D42-9A8D-A48B79D341A9}" type="pres">
      <dgm:prSet presAssocID="{729350F8-6DA6-3D43-A42E-50C513E59346}" presName="Triangle" presStyleLbl="alignNode1" presStyleIdx="1" presStyleCnt="11"/>
      <dgm:spPr/>
    </dgm:pt>
    <dgm:pt modelId="{C0F43217-DDC6-B245-B849-1D31DAA0852E}" type="pres">
      <dgm:prSet presAssocID="{A5BAF0A4-502C-164D-9A06-0752A44BC0A4}" presName="sibTrans" presStyleCnt="0"/>
      <dgm:spPr/>
    </dgm:pt>
    <dgm:pt modelId="{26722134-A1DA-6448-87D2-F4F82B100CB8}" type="pres">
      <dgm:prSet presAssocID="{A5BAF0A4-502C-164D-9A06-0752A44BC0A4}" presName="space" presStyleCnt="0"/>
      <dgm:spPr/>
    </dgm:pt>
    <dgm:pt modelId="{CA2BB304-5A6C-1A4D-9503-C92443FD58FB}" type="pres">
      <dgm:prSet presAssocID="{BD6165FE-1694-9449-A8D5-65963B545935}" presName="composite" presStyleCnt="0"/>
      <dgm:spPr/>
    </dgm:pt>
    <dgm:pt modelId="{FBA9186F-D226-5E4B-80A7-87248F3B35D5}" type="pres">
      <dgm:prSet presAssocID="{BD6165FE-1694-9449-A8D5-65963B545935}" presName="LShape" presStyleLbl="alignNode1" presStyleIdx="2" presStyleCnt="11"/>
      <dgm:spPr>
        <a:solidFill>
          <a:srgbClr val="19B923"/>
        </a:solidFill>
      </dgm:spPr>
    </dgm:pt>
    <dgm:pt modelId="{6AC6919C-9960-6541-891D-9EC9BA9E75F0}" type="pres">
      <dgm:prSet presAssocID="{BD6165FE-1694-9449-A8D5-65963B545935}" presName="ParentText" presStyleLbl="revTx" presStyleIdx="1" presStyleCnt="6" custScaleX="135863" custLinFactNeighborX="18063" custLinFactNeighborY="46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1A44DE-CB4A-1B4D-ACEE-F13E587A0129}" type="pres">
      <dgm:prSet presAssocID="{BD6165FE-1694-9449-A8D5-65963B545935}" presName="Triangle" presStyleLbl="alignNode1" presStyleIdx="3" presStyleCnt="11"/>
      <dgm:spPr/>
    </dgm:pt>
    <dgm:pt modelId="{2F6FDCA0-261C-6A4D-9B44-21A6DF66246D}" type="pres">
      <dgm:prSet presAssocID="{77963CE2-40F2-C54F-8D58-18545A2B388F}" presName="sibTrans" presStyleCnt="0"/>
      <dgm:spPr/>
    </dgm:pt>
    <dgm:pt modelId="{351214D7-9747-1F47-B501-3B5921B802E8}" type="pres">
      <dgm:prSet presAssocID="{77963CE2-40F2-C54F-8D58-18545A2B388F}" presName="space" presStyleCnt="0"/>
      <dgm:spPr/>
    </dgm:pt>
    <dgm:pt modelId="{A6B9C435-5395-8A43-871A-2B7A7A05E106}" type="pres">
      <dgm:prSet presAssocID="{CD477EC2-F5C8-4F4D-BF2E-5448E5BC4E11}" presName="composite" presStyleCnt="0"/>
      <dgm:spPr/>
    </dgm:pt>
    <dgm:pt modelId="{825B0904-2456-934F-B3C7-06CCC3687BF9}" type="pres">
      <dgm:prSet presAssocID="{CD477EC2-F5C8-4F4D-BF2E-5448E5BC4E11}" presName="LShape" presStyleLbl="alignNode1" presStyleIdx="4" presStyleCnt="11"/>
      <dgm:spPr>
        <a:solidFill>
          <a:srgbClr val="19B923"/>
        </a:solidFill>
      </dgm:spPr>
    </dgm:pt>
    <dgm:pt modelId="{B1B5D633-0C0A-E14D-BE01-0DAF566C9EE7}" type="pres">
      <dgm:prSet presAssocID="{CD477EC2-F5C8-4F4D-BF2E-5448E5BC4E11}" presName="ParentText" presStyleLbl="revTx" presStyleIdx="2" presStyleCnt="6" custScaleX="109962" custScaleY="180634" custLinFactNeighborX="2193" custLinFactNeighborY="414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C21B55-5D08-474E-BAA6-4FC6B98A9B25}" type="pres">
      <dgm:prSet presAssocID="{CD477EC2-F5C8-4F4D-BF2E-5448E5BC4E11}" presName="Triangle" presStyleLbl="alignNode1" presStyleIdx="5" presStyleCnt="11"/>
      <dgm:spPr/>
    </dgm:pt>
    <dgm:pt modelId="{34E0D7A7-ADC6-EE46-B732-DFBA6628E535}" type="pres">
      <dgm:prSet presAssocID="{BA1CD904-3687-5C4A-BE15-F57047917C37}" presName="sibTrans" presStyleCnt="0"/>
      <dgm:spPr/>
    </dgm:pt>
    <dgm:pt modelId="{8D644238-7AE4-9742-85D7-4A2EA586CD80}" type="pres">
      <dgm:prSet presAssocID="{BA1CD904-3687-5C4A-BE15-F57047917C37}" presName="space" presStyleCnt="0"/>
      <dgm:spPr/>
    </dgm:pt>
    <dgm:pt modelId="{0751B088-5731-5B4A-89AC-3046A20A14A4}" type="pres">
      <dgm:prSet presAssocID="{4742264D-B696-7B40-82C7-FFA3D765E90E}" presName="composite" presStyleCnt="0"/>
      <dgm:spPr/>
    </dgm:pt>
    <dgm:pt modelId="{C2F75D8D-3A04-BE4A-A138-5961DCAF61ED}" type="pres">
      <dgm:prSet presAssocID="{4742264D-B696-7B40-82C7-FFA3D765E90E}" presName="LShape" presStyleLbl="alignNode1" presStyleIdx="6" presStyleCnt="11"/>
      <dgm:spPr>
        <a:solidFill>
          <a:srgbClr val="19B923"/>
        </a:solidFill>
      </dgm:spPr>
    </dgm:pt>
    <dgm:pt modelId="{2A99316D-D679-9648-B069-9545C4398A3E}" type="pres">
      <dgm:prSet presAssocID="{4742264D-B696-7B40-82C7-FFA3D765E90E}" presName="ParentText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220338-FD6C-3048-98DD-1749517C87E5}" type="pres">
      <dgm:prSet presAssocID="{4742264D-B696-7B40-82C7-FFA3D765E90E}" presName="Triangle" presStyleLbl="alignNode1" presStyleIdx="7" presStyleCnt="11"/>
      <dgm:spPr/>
    </dgm:pt>
    <dgm:pt modelId="{68D175C0-A879-8A41-BA17-EE6C145BA301}" type="pres">
      <dgm:prSet presAssocID="{2CE6CA25-061E-644C-A060-DC6AF96369A7}" presName="sibTrans" presStyleCnt="0"/>
      <dgm:spPr/>
    </dgm:pt>
    <dgm:pt modelId="{41B43749-A70A-9A47-8284-13B1A8D3344D}" type="pres">
      <dgm:prSet presAssocID="{2CE6CA25-061E-644C-A060-DC6AF96369A7}" presName="space" presStyleCnt="0"/>
      <dgm:spPr/>
    </dgm:pt>
    <dgm:pt modelId="{7AB3A182-E029-C442-9CBA-E972CAAE0EF4}" type="pres">
      <dgm:prSet presAssocID="{9E319636-F625-7A4B-9CB3-4AE7B19FF1D3}" presName="composite" presStyleCnt="0"/>
      <dgm:spPr/>
    </dgm:pt>
    <dgm:pt modelId="{DCDD5D40-2943-B641-A583-46EDAA552BA8}" type="pres">
      <dgm:prSet presAssocID="{9E319636-F625-7A4B-9CB3-4AE7B19FF1D3}" presName="LShape" presStyleLbl="alignNode1" presStyleIdx="8" presStyleCnt="11" custScaleX="100000" custLinFactNeighborX="-8109" custLinFactNeighborY="-1120"/>
      <dgm:spPr>
        <a:solidFill>
          <a:srgbClr val="19B923"/>
        </a:solidFill>
      </dgm:spPr>
    </dgm:pt>
    <dgm:pt modelId="{33EF1A16-EF42-8045-8BF3-8D48E39D60C3}" type="pres">
      <dgm:prSet presAssocID="{9E319636-F625-7A4B-9CB3-4AE7B19FF1D3}" presName="ParentText" presStyleLbl="revTx" presStyleIdx="4" presStyleCnt="6" custScaleX="113108" custLinFactNeighborX="8355" custLinFactNeighborY="9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A07B83-E769-4746-ADEB-39A182CB3CB0}" type="pres">
      <dgm:prSet presAssocID="{9E319636-F625-7A4B-9CB3-4AE7B19FF1D3}" presName="Triangle" presStyleLbl="alignNode1" presStyleIdx="9" presStyleCnt="11"/>
      <dgm:spPr/>
    </dgm:pt>
    <dgm:pt modelId="{A2643618-4EA8-C949-BCC9-20247AB51E53}" type="pres">
      <dgm:prSet presAssocID="{1CF86524-A440-5A48-A657-69742B1DD858}" presName="sibTrans" presStyleCnt="0"/>
      <dgm:spPr/>
    </dgm:pt>
    <dgm:pt modelId="{018C435E-FC87-E04D-B032-A8A63EB1EB23}" type="pres">
      <dgm:prSet presAssocID="{1CF86524-A440-5A48-A657-69742B1DD858}" presName="space" presStyleCnt="0"/>
      <dgm:spPr/>
    </dgm:pt>
    <dgm:pt modelId="{1E24E88D-F197-B743-A62D-053B90FFB0F6}" type="pres">
      <dgm:prSet presAssocID="{A16607DB-EFE2-9640-A679-F93050B67CA8}" presName="composite" presStyleCnt="0"/>
      <dgm:spPr/>
    </dgm:pt>
    <dgm:pt modelId="{3357014A-4B18-374B-8E00-ED3478A5FE48}" type="pres">
      <dgm:prSet presAssocID="{A16607DB-EFE2-9640-A679-F93050B67CA8}" presName="LShape" presStyleLbl="alignNode1" presStyleIdx="10" presStyleCnt="11" custLinFactNeighborX="-15882" custLinFactNeighborY="-19917"/>
      <dgm:spPr>
        <a:solidFill>
          <a:srgbClr val="19B923"/>
        </a:solidFill>
      </dgm:spPr>
    </dgm:pt>
    <dgm:pt modelId="{790626EC-C8EA-C142-A315-004D3B971FFB}" type="pres">
      <dgm:prSet presAssocID="{A16607DB-EFE2-9640-A679-F93050B67CA8}" presName="ParentText" presStyleLbl="revTx" presStyleIdx="5" presStyleCnt="6" custScaleX="1307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21AF9A-BFE8-4E43-B03E-A6607A4412EE}" srcId="{55EEC051-1A79-6B43-B166-41025B7C82E1}" destId="{4742264D-B696-7B40-82C7-FFA3D765E90E}" srcOrd="3" destOrd="0" parTransId="{660AAC8D-70EB-344D-A38C-D565DF8A2A61}" sibTransId="{2CE6CA25-061E-644C-A060-DC6AF96369A7}"/>
    <dgm:cxn modelId="{17C59E9C-63C2-4EA4-A86A-33E81C868B39}" type="presOf" srcId="{4742264D-B696-7B40-82C7-FFA3D765E90E}" destId="{2A99316D-D679-9648-B069-9545C4398A3E}" srcOrd="0" destOrd="0" presId="urn:microsoft.com/office/officeart/2009/3/layout/StepUpProcess"/>
    <dgm:cxn modelId="{DABB1475-CB9D-4C5C-9208-9E254F4EC128}" type="presOf" srcId="{BD6165FE-1694-9449-A8D5-65963B545935}" destId="{6AC6919C-9960-6541-891D-9EC9BA9E75F0}" srcOrd="0" destOrd="0" presId="urn:microsoft.com/office/officeart/2009/3/layout/StepUpProcess"/>
    <dgm:cxn modelId="{61245484-2C1C-454F-88BD-9690E4C3CBD8}" type="presOf" srcId="{9E319636-F625-7A4B-9CB3-4AE7B19FF1D3}" destId="{33EF1A16-EF42-8045-8BF3-8D48E39D60C3}" srcOrd="0" destOrd="0" presId="urn:microsoft.com/office/officeart/2009/3/layout/StepUpProcess"/>
    <dgm:cxn modelId="{F07AD7C9-4434-4BE6-BE1E-816503ADDEEC}" type="presOf" srcId="{CD477EC2-F5C8-4F4D-BF2E-5448E5BC4E11}" destId="{B1B5D633-0C0A-E14D-BE01-0DAF566C9EE7}" srcOrd="0" destOrd="0" presId="urn:microsoft.com/office/officeart/2009/3/layout/StepUpProcess"/>
    <dgm:cxn modelId="{E38DCC57-A7C0-460B-83A4-D556FD9562A1}" type="presOf" srcId="{729350F8-6DA6-3D43-A42E-50C513E59346}" destId="{4F20BF94-C349-9D47-BB44-D119D4DE00FA}" srcOrd="0" destOrd="0" presId="urn:microsoft.com/office/officeart/2009/3/layout/StepUpProcess"/>
    <dgm:cxn modelId="{E023C495-7052-8741-A978-B68DC0EBC46A}" srcId="{55EEC051-1A79-6B43-B166-41025B7C82E1}" destId="{CD477EC2-F5C8-4F4D-BF2E-5448E5BC4E11}" srcOrd="2" destOrd="0" parTransId="{CEA58321-3640-624D-A04D-5D6FF3134FA5}" sibTransId="{BA1CD904-3687-5C4A-BE15-F57047917C37}"/>
    <dgm:cxn modelId="{00C0AC7D-1CBF-492A-B11A-CF68C35A44BC}" type="presOf" srcId="{55EEC051-1A79-6B43-B166-41025B7C82E1}" destId="{B7794E8C-BB01-B648-83BE-584CC33F169A}" srcOrd="0" destOrd="0" presId="urn:microsoft.com/office/officeart/2009/3/layout/StepUpProcess"/>
    <dgm:cxn modelId="{0380508D-3166-154A-A7F3-A212C0C17A57}" srcId="{55EEC051-1A79-6B43-B166-41025B7C82E1}" destId="{A16607DB-EFE2-9640-A679-F93050B67CA8}" srcOrd="5" destOrd="0" parTransId="{463E2901-5EF9-DA43-BAB7-A7441C4DA770}" sibTransId="{6BEDD324-2A46-324B-A950-595F872A2A15}"/>
    <dgm:cxn modelId="{DA370D80-30FF-8A45-8744-8AAB19B52633}" srcId="{55EEC051-1A79-6B43-B166-41025B7C82E1}" destId="{BD6165FE-1694-9449-A8D5-65963B545935}" srcOrd="1" destOrd="0" parTransId="{56AFD302-C9E8-0D43-9B53-D84AF6F475C7}" sibTransId="{77963CE2-40F2-C54F-8D58-18545A2B388F}"/>
    <dgm:cxn modelId="{68AEBDB8-98AA-4748-93AC-362E1975951C}" srcId="{55EEC051-1A79-6B43-B166-41025B7C82E1}" destId="{9E319636-F625-7A4B-9CB3-4AE7B19FF1D3}" srcOrd="4" destOrd="0" parTransId="{6C896D15-926A-6549-BEAE-A7A868094C3A}" sibTransId="{1CF86524-A440-5A48-A657-69742B1DD858}"/>
    <dgm:cxn modelId="{FD044944-7DC5-4BFC-AE1D-FDFFE1852888}" type="presOf" srcId="{A16607DB-EFE2-9640-A679-F93050B67CA8}" destId="{790626EC-C8EA-C142-A315-004D3B971FFB}" srcOrd="0" destOrd="0" presId="urn:microsoft.com/office/officeart/2009/3/layout/StepUpProcess"/>
    <dgm:cxn modelId="{097DD6E4-86D7-174F-B8FB-251CB44A566D}" srcId="{55EEC051-1A79-6B43-B166-41025B7C82E1}" destId="{729350F8-6DA6-3D43-A42E-50C513E59346}" srcOrd="0" destOrd="0" parTransId="{51840D07-79A5-0F48-9ACC-2BCF7A0F00E1}" sibTransId="{A5BAF0A4-502C-164D-9A06-0752A44BC0A4}"/>
    <dgm:cxn modelId="{0DCF2856-51D0-49B3-B646-E5D8F286ACCD}" type="presParOf" srcId="{B7794E8C-BB01-B648-83BE-584CC33F169A}" destId="{C1224866-A18D-9D4A-B0FA-06E8C5613749}" srcOrd="0" destOrd="0" presId="urn:microsoft.com/office/officeart/2009/3/layout/StepUpProcess"/>
    <dgm:cxn modelId="{776E3408-FB80-4D8C-9D78-B2C6CF8BD61E}" type="presParOf" srcId="{C1224866-A18D-9D4A-B0FA-06E8C5613749}" destId="{A71F5173-6E5F-8545-8D39-C1F48139DD3C}" srcOrd="0" destOrd="0" presId="urn:microsoft.com/office/officeart/2009/3/layout/StepUpProcess"/>
    <dgm:cxn modelId="{8D35F8B8-D171-4554-BAD4-1A22022D3AE5}" type="presParOf" srcId="{C1224866-A18D-9D4A-B0FA-06E8C5613749}" destId="{4F20BF94-C349-9D47-BB44-D119D4DE00FA}" srcOrd="1" destOrd="0" presId="urn:microsoft.com/office/officeart/2009/3/layout/StepUpProcess"/>
    <dgm:cxn modelId="{0CCFCCFE-7C90-4DDE-AC19-BBFADD84FBA2}" type="presParOf" srcId="{C1224866-A18D-9D4A-B0FA-06E8C5613749}" destId="{C00D4B6C-A2D1-5D42-9A8D-A48B79D341A9}" srcOrd="2" destOrd="0" presId="urn:microsoft.com/office/officeart/2009/3/layout/StepUpProcess"/>
    <dgm:cxn modelId="{D2BE4FA9-9226-49C8-8784-22C6BADB3589}" type="presParOf" srcId="{B7794E8C-BB01-B648-83BE-584CC33F169A}" destId="{C0F43217-DDC6-B245-B849-1D31DAA0852E}" srcOrd="1" destOrd="0" presId="urn:microsoft.com/office/officeart/2009/3/layout/StepUpProcess"/>
    <dgm:cxn modelId="{F19301E5-5210-4171-9368-8EF5DB1E75A4}" type="presParOf" srcId="{C0F43217-DDC6-B245-B849-1D31DAA0852E}" destId="{26722134-A1DA-6448-87D2-F4F82B100CB8}" srcOrd="0" destOrd="0" presId="urn:microsoft.com/office/officeart/2009/3/layout/StepUpProcess"/>
    <dgm:cxn modelId="{2CABD180-6228-459D-B4ED-6A0E1E950B41}" type="presParOf" srcId="{B7794E8C-BB01-B648-83BE-584CC33F169A}" destId="{CA2BB304-5A6C-1A4D-9503-C92443FD58FB}" srcOrd="2" destOrd="0" presId="urn:microsoft.com/office/officeart/2009/3/layout/StepUpProcess"/>
    <dgm:cxn modelId="{5E2DE1FE-34C5-4293-B51D-FCB1D44446B9}" type="presParOf" srcId="{CA2BB304-5A6C-1A4D-9503-C92443FD58FB}" destId="{FBA9186F-D226-5E4B-80A7-87248F3B35D5}" srcOrd="0" destOrd="0" presId="urn:microsoft.com/office/officeart/2009/3/layout/StepUpProcess"/>
    <dgm:cxn modelId="{A73A20FD-979E-4B2D-8C65-EB8BE037ABE9}" type="presParOf" srcId="{CA2BB304-5A6C-1A4D-9503-C92443FD58FB}" destId="{6AC6919C-9960-6541-891D-9EC9BA9E75F0}" srcOrd="1" destOrd="0" presId="urn:microsoft.com/office/officeart/2009/3/layout/StepUpProcess"/>
    <dgm:cxn modelId="{68CCBA9D-C36A-4447-943B-BFB4B33DBE78}" type="presParOf" srcId="{CA2BB304-5A6C-1A4D-9503-C92443FD58FB}" destId="{F11A44DE-CB4A-1B4D-ACEE-F13E587A0129}" srcOrd="2" destOrd="0" presId="urn:microsoft.com/office/officeart/2009/3/layout/StepUpProcess"/>
    <dgm:cxn modelId="{3A5C286A-D2FB-4BA6-9199-4AFF9F57D588}" type="presParOf" srcId="{B7794E8C-BB01-B648-83BE-584CC33F169A}" destId="{2F6FDCA0-261C-6A4D-9B44-21A6DF66246D}" srcOrd="3" destOrd="0" presId="urn:microsoft.com/office/officeart/2009/3/layout/StepUpProcess"/>
    <dgm:cxn modelId="{1A003E75-EB66-4FE5-ADCD-2752672F1CF3}" type="presParOf" srcId="{2F6FDCA0-261C-6A4D-9B44-21A6DF66246D}" destId="{351214D7-9747-1F47-B501-3B5921B802E8}" srcOrd="0" destOrd="0" presId="urn:microsoft.com/office/officeart/2009/3/layout/StepUpProcess"/>
    <dgm:cxn modelId="{9AAA8054-BEBC-4217-858B-4568CE13EF00}" type="presParOf" srcId="{B7794E8C-BB01-B648-83BE-584CC33F169A}" destId="{A6B9C435-5395-8A43-871A-2B7A7A05E106}" srcOrd="4" destOrd="0" presId="urn:microsoft.com/office/officeart/2009/3/layout/StepUpProcess"/>
    <dgm:cxn modelId="{6979DD50-744C-4585-9471-BE2DA0102D3C}" type="presParOf" srcId="{A6B9C435-5395-8A43-871A-2B7A7A05E106}" destId="{825B0904-2456-934F-B3C7-06CCC3687BF9}" srcOrd="0" destOrd="0" presId="urn:microsoft.com/office/officeart/2009/3/layout/StepUpProcess"/>
    <dgm:cxn modelId="{03F16998-9750-400C-B88A-2D446936379D}" type="presParOf" srcId="{A6B9C435-5395-8A43-871A-2B7A7A05E106}" destId="{B1B5D633-0C0A-E14D-BE01-0DAF566C9EE7}" srcOrd="1" destOrd="0" presId="urn:microsoft.com/office/officeart/2009/3/layout/StepUpProcess"/>
    <dgm:cxn modelId="{65F2577C-E82F-4E68-B286-962468CBAA55}" type="presParOf" srcId="{A6B9C435-5395-8A43-871A-2B7A7A05E106}" destId="{6AC21B55-5D08-474E-BAA6-4FC6B98A9B25}" srcOrd="2" destOrd="0" presId="urn:microsoft.com/office/officeart/2009/3/layout/StepUpProcess"/>
    <dgm:cxn modelId="{C3783F20-A368-4A7D-8E43-BFECEBAC3EC0}" type="presParOf" srcId="{B7794E8C-BB01-B648-83BE-584CC33F169A}" destId="{34E0D7A7-ADC6-EE46-B732-DFBA6628E535}" srcOrd="5" destOrd="0" presId="urn:microsoft.com/office/officeart/2009/3/layout/StepUpProcess"/>
    <dgm:cxn modelId="{39790C9F-ABBA-4F8C-8162-60BCDDDAA7CB}" type="presParOf" srcId="{34E0D7A7-ADC6-EE46-B732-DFBA6628E535}" destId="{8D644238-7AE4-9742-85D7-4A2EA586CD80}" srcOrd="0" destOrd="0" presId="urn:microsoft.com/office/officeart/2009/3/layout/StepUpProcess"/>
    <dgm:cxn modelId="{D7D89D3F-D189-462F-A627-EED67D7D8671}" type="presParOf" srcId="{B7794E8C-BB01-B648-83BE-584CC33F169A}" destId="{0751B088-5731-5B4A-89AC-3046A20A14A4}" srcOrd="6" destOrd="0" presId="urn:microsoft.com/office/officeart/2009/3/layout/StepUpProcess"/>
    <dgm:cxn modelId="{F3DBEA9C-9EBA-4AF2-A848-B8B4A78785B0}" type="presParOf" srcId="{0751B088-5731-5B4A-89AC-3046A20A14A4}" destId="{C2F75D8D-3A04-BE4A-A138-5961DCAF61ED}" srcOrd="0" destOrd="0" presId="urn:microsoft.com/office/officeart/2009/3/layout/StepUpProcess"/>
    <dgm:cxn modelId="{30BD9EA9-6646-4C0F-8558-E5C8A1D06EB0}" type="presParOf" srcId="{0751B088-5731-5B4A-89AC-3046A20A14A4}" destId="{2A99316D-D679-9648-B069-9545C4398A3E}" srcOrd="1" destOrd="0" presId="urn:microsoft.com/office/officeart/2009/3/layout/StepUpProcess"/>
    <dgm:cxn modelId="{D47B2BC5-8567-4FC7-9E34-54701FA93ACB}" type="presParOf" srcId="{0751B088-5731-5B4A-89AC-3046A20A14A4}" destId="{98220338-FD6C-3048-98DD-1749517C87E5}" srcOrd="2" destOrd="0" presId="urn:microsoft.com/office/officeart/2009/3/layout/StepUpProcess"/>
    <dgm:cxn modelId="{3D06670C-5694-492B-9AA0-16063CD6DB07}" type="presParOf" srcId="{B7794E8C-BB01-B648-83BE-584CC33F169A}" destId="{68D175C0-A879-8A41-BA17-EE6C145BA301}" srcOrd="7" destOrd="0" presId="urn:microsoft.com/office/officeart/2009/3/layout/StepUpProcess"/>
    <dgm:cxn modelId="{DE6D5266-F534-4AB6-9D62-10391B24916D}" type="presParOf" srcId="{68D175C0-A879-8A41-BA17-EE6C145BA301}" destId="{41B43749-A70A-9A47-8284-13B1A8D3344D}" srcOrd="0" destOrd="0" presId="urn:microsoft.com/office/officeart/2009/3/layout/StepUpProcess"/>
    <dgm:cxn modelId="{1E3291CC-2BFE-40F6-BF2B-6D6BDE05DBBF}" type="presParOf" srcId="{B7794E8C-BB01-B648-83BE-584CC33F169A}" destId="{7AB3A182-E029-C442-9CBA-E972CAAE0EF4}" srcOrd="8" destOrd="0" presId="urn:microsoft.com/office/officeart/2009/3/layout/StepUpProcess"/>
    <dgm:cxn modelId="{32C4E634-C17F-4D6B-90D2-D5552492A2B7}" type="presParOf" srcId="{7AB3A182-E029-C442-9CBA-E972CAAE0EF4}" destId="{DCDD5D40-2943-B641-A583-46EDAA552BA8}" srcOrd="0" destOrd="0" presId="urn:microsoft.com/office/officeart/2009/3/layout/StepUpProcess"/>
    <dgm:cxn modelId="{11673217-CEF3-456F-945D-3B875F8075B6}" type="presParOf" srcId="{7AB3A182-E029-C442-9CBA-E972CAAE0EF4}" destId="{33EF1A16-EF42-8045-8BF3-8D48E39D60C3}" srcOrd="1" destOrd="0" presId="urn:microsoft.com/office/officeart/2009/3/layout/StepUpProcess"/>
    <dgm:cxn modelId="{498D409D-7528-41B2-8614-1A97589A9EA3}" type="presParOf" srcId="{7AB3A182-E029-C442-9CBA-E972CAAE0EF4}" destId="{09A07B83-E769-4746-ADEB-39A182CB3CB0}" srcOrd="2" destOrd="0" presId="urn:microsoft.com/office/officeart/2009/3/layout/StepUpProcess"/>
    <dgm:cxn modelId="{6AC785C0-5491-4D37-8E90-58126E947E4C}" type="presParOf" srcId="{B7794E8C-BB01-B648-83BE-584CC33F169A}" destId="{A2643618-4EA8-C949-BCC9-20247AB51E53}" srcOrd="9" destOrd="0" presId="urn:microsoft.com/office/officeart/2009/3/layout/StepUpProcess"/>
    <dgm:cxn modelId="{EF792C7E-1CF6-47DF-917E-EE5055FEDC7A}" type="presParOf" srcId="{A2643618-4EA8-C949-BCC9-20247AB51E53}" destId="{018C435E-FC87-E04D-B032-A8A63EB1EB23}" srcOrd="0" destOrd="0" presId="urn:microsoft.com/office/officeart/2009/3/layout/StepUpProcess"/>
    <dgm:cxn modelId="{BA84863F-D9DE-460E-9BFF-D7E9901837E0}" type="presParOf" srcId="{B7794E8C-BB01-B648-83BE-584CC33F169A}" destId="{1E24E88D-F197-B743-A62D-053B90FFB0F6}" srcOrd="10" destOrd="0" presId="urn:microsoft.com/office/officeart/2009/3/layout/StepUpProcess"/>
    <dgm:cxn modelId="{3BCD876D-FB58-4937-A662-2D03B679508D}" type="presParOf" srcId="{1E24E88D-F197-B743-A62D-053B90FFB0F6}" destId="{3357014A-4B18-374B-8E00-ED3478A5FE48}" srcOrd="0" destOrd="0" presId="urn:microsoft.com/office/officeart/2009/3/layout/StepUpProcess"/>
    <dgm:cxn modelId="{19B05D7B-8313-4CB9-BD65-40A9458306AE}" type="presParOf" srcId="{1E24E88D-F197-B743-A62D-053B90FFB0F6}" destId="{790626EC-C8EA-C142-A315-004D3B971FFB}" srcOrd="1" destOrd="0" presId="urn:microsoft.com/office/officeart/2009/3/layout/StepUp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1F5173-6E5F-8545-8D39-C1F48139DD3C}">
      <dsp:nvSpPr>
        <dsp:cNvPr id="0" name=""/>
        <dsp:cNvSpPr/>
      </dsp:nvSpPr>
      <dsp:spPr>
        <a:xfrm rot="5400000">
          <a:off x="269438" y="2703560"/>
          <a:ext cx="642069" cy="1068389"/>
        </a:xfrm>
        <a:prstGeom prst="corner">
          <a:avLst>
            <a:gd name="adj1" fmla="val 16120"/>
            <a:gd name="adj2" fmla="val 16110"/>
          </a:avLst>
        </a:prstGeom>
        <a:solidFill>
          <a:srgbClr val="19B923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20BF94-C349-9D47-BB44-D119D4DE00FA}">
      <dsp:nvSpPr>
        <dsp:cNvPr id="0" name=""/>
        <dsp:cNvSpPr/>
      </dsp:nvSpPr>
      <dsp:spPr>
        <a:xfrm>
          <a:off x="148231" y="3126882"/>
          <a:ext cx="1282125" cy="845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err="1" smtClean="0">
              <a:solidFill>
                <a:srgbClr val="FF0000"/>
              </a:solidFill>
              <a:latin typeface="Abadi MT Condensed Extra Bold"/>
              <a:cs typeface="Abadi MT Condensed Extra Bold"/>
            </a:rPr>
            <a:t>FUNdamentals</a:t>
          </a:r>
          <a:endParaRPr lang="en-US" sz="1200" b="0" kern="1200" dirty="0" smtClean="0">
            <a:solidFill>
              <a:srgbClr val="FF0000"/>
            </a:solidFill>
            <a:latin typeface="Abadi MT Condensed Extra Bold"/>
            <a:cs typeface="Abadi MT Condensed Extra Bold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FUN &amp; RUN with the ball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1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Learning Games</a:t>
          </a:r>
        </a:p>
      </dsp:txBody>
      <dsp:txXfrm>
        <a:off x="148231" y="3126882"/>
        <a:ext cx="1282125" cy="845483"/>
      </dsp:txXfrm>
    </dsp:sp>
    <dsp:sp modelId="{C00D4B6C-A2D1-5D42-9A8D-A48B79D341A9}">
      <dsp:nvSpPr>
        <dsp:cNvPr id="0" name=""/>
        <dsp:cNvSpPr/>
      </dsp:nvSpPr>
      <dsp:spPr>
        <a:xfrm>
          <a:off x="944818" y="2624903"/>
          <a:ext cx="181990" cy="18199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A9186F-D226-5E4B-80A7-87248F3B35D5}">
      <dsp:nvSpPr>
        <dsp:cNvPr id="0" name=""/>
        <dsp:cNvSpPr/>
      </dsp:nvSpPr>
      <dsp:spPr>
        <a:xfrm rot="5400000">
          <a:off x="1675998" y="2411371"/>
          <a:ext cx="642069" cy="1068389"/>
        </a:xfrm>
        <a:prstGeom prst="corner">
          <a:avLst>
            <a:gd name="adj1" fmla="val 16120"/>
            <a:gd name="adj2" fmla="val 16110"/>
          </a:avLst>
        </a:prstGeom>
        <a:solidFill>
          <a:srgbClr val="19B923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C6919C-9960-6541-891D-9EC9BA9E75F0}">
      <dsp:nvSpPr>
        <dsp:cNvPr id="0" name=""/>
        <dsp:cNvSpPr/>
      </dsp:nvSpPr>
      <dsp:spPr>
        <a:xfrm>
          <a:off x="1570088" y="2770310"/>
          <a:ext cx="1310464" cy="845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solidFill>
                <a:srgbClr val="FF0000"/>
              </a:solidFill>
              <a:latin typeface="Abadi MT Condensed Extra Bold"/>
              <a:cs typeface="Abadi MT Condensed Extra Bold"/>
            </a:rPr>
            <a:t>1v1 Player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1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rgbClr val="FF0000"/>
              </a:solidFill>
              <a:latin typeface="Abadi MT Condensed Extra Bold"/>
              <a:cs typeface="Abadi MT Condensed Extra Bold"/>
            </a:rPr>
            <a:t>  </a:t>
          </a:r>
          <a:r>
            <a:rPr lang="en-US" sz="1400" b="1" kern="1200" dirty="0" smtClean="0">
              <a:solidFill>
                <a:srgbClr val="FF0000"/>
              </a:solidFill>
              <a:latin typeface="Abadi MT Condensed Extra Bold"/>
              <a:cs typeface="Abadi MT Condensed Extra Bold"/>
            </a:rPr>
            <a:t>Solo Artist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b="1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/>
            <a:t>Attack &amp; Defense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b="1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/>
            <a:t>Changing Direction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b="1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/>
            <a:t>Learning Games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1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1" kern="1200" dirty="0"/>
        </a:p>
      </dsp:txBody>
      <dsp:txXfrm>
        <a:off x="1570088" y="2770310"/>
        <a:ext cx="1310464" cy="845483"/>
      </dsp:txXfrm>
    </dsp:sp>
    <dsp:sp modelId="{F11A44DE-CB4A-1B4D-ACEE-F13E587A0129}">
      <dsp:nvSpPr>
        <dsp:cNvPr id="0" name=""/>
        <dsp:cNvSpPr/>
      </dsp:nvSpPr>
      <dsp:spPr>
        <a:xfrm>
          <a:off x="2351378" y="2332714"/>
          <a:ext cx="181990" cy="18199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5B0904-2456-934F-B3C7-06CCC3687BF9}">
      <dsp:nvSpPr>
        <dsp:cNvPr id="0" name=""/>
        <dsp:cNvSpPr/>
      </dsp:nvSpPr>
      <dsp:spPr>
        <a:xfrm rot="5400000">
          <a:off x="3001413" y="1778308"/>
          <a:ext cx="642069" cy="1068389"/>
        </a:xfrm>
        <a:prstGeom prst="corner">
          <a:avLst>
            <a:gd name="adj1" fmla="val 16120"/>
            <a:gd name="adj2" fmla="val 16110"/>
          </a:avLst>
        </a:prstGeom>
        <a:solidFill>
          <a:srgbClr val="19B923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B5D633-0C0A-E14D-BE01-0DAF566C9EE7}">
      <dsp:nvSpPr>
        <dsp:cNvPr id="0" name=""/>
        <dsp:cNvSpPr/>
      </dsp:nvSpPr>
      <dsp:spPr>
        <a:xfrm>
          <a:off x="2867344" y="2106827"/>
          <a:ext cx="1060636" cy="1527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FF0000"/>
              </a:solidFill>
              <a:latin typeface="Abadi MT Condensed Extra Bold"/>
              <a:cs typeface="Abadi MT Condensed Extra Bold"/>
            </a:rPr>
            <a:t>Creative Decision Maker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Dribble or Pass?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1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Pressure or Cover?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1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Decision Making Games</a:t>
          </a:r>
        </a:p>
      </dsp:txBody>
      <dsp:txXfrm>
        <a:off x="2867344" y="2106827"/>
        <a:ext cx="1060636" cy="1527230"/>
      </dsp:txXfrm>
    </dsp:sp>
    <dsp:sp modelId="{6AC21B55-5D08-474E-BAA6-4FC6B98A9B25}">
      <dsp:nvSpPr>
        <dsp:cNvPr id="0" name=""/>
        <dsp:cNvSpPr/>
      </dsp:nvSpPr>
      <dsp:spPr>
        <a:xfrm>
          <a:off x="3676793" y="1699652"/>
          <a:ext cx="181990" cy="18199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F75D8D-3A04-BE4A-A138-5961DCAF61ED}">
      <dsp:nvSpPr>
        <dsp:cNvPr id="0" name=""/>
        <dsp:cNvSpPr/>
      </dsp:nvSpPr>
      <dsp:spPr>
        <a:xfrm rot="5400000">
          <a:off x="4393803" y="1486119"/>
          <a:ext cx="642069" cy="1068389"/>
        </a:xfrm>
        <a:prstGeom prst="corner">
          <a:avLst>
            <a:gd name="adj1" fmla="val 16120"/>
            <a:gd name="adj2" fmla="val 16110"/>
          </a:avLst>
        </a:prstGeom>
        <a:solidFill>
          <a:srgbClr val="19B923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99316D-D679-9648-B069-9545C4398A3E}">
      <dsp:nvSpPr>
        <dsp:cNvPr id="0" name=""/>
        <dsp:cNvSpPr/>
      </dsp:nvSpPr>
      <dsp:spPr>
        <a:xfrm>
          <a:off x="4286626" y="1805337"/>
          <a:ext cx="964548" cy="845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solidFill>
                <a:srgbClr val="FF0000"/>
              </a:solidFill>
              <a:latin typeface="Abadi MT Condensed Extra Bold"/>
              <a:cs typeface="Abadi MT Condensed Extra Bold"/>
            </a:rPr>
            <a:t>Group Player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Advancing Technical Skills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Working in Units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Managing the Growth Curve</a:t>
          </a:r>
          <a:endParaRPr lang="en-US" sz="1200" b="1" kern="1200" dirty="0"/>
        </a:p>
      </dsp:txBody>
      <dsp:txXfrm>
        <a:off x="4286626" y="1805337"/>
        <a:ext cx="964548" cy="845483"/>
      </dsp:txXfrm>
    </dsp:sp>
    <dsp:sp modelId="{98220338-FD6C-3048-98DD-1749517C87E5}">
      <dsp:nvSpPr>
        <dsp:cNvPr id="0" name=""/>
        <dsp:cNvSpPr/>
      </dsp:nvSpPr>
      <dsp:spPr>
        <a:xfrm>
          <a:off x="5069184" y="1407463"/>
          <a:ext cx="181990" cy="18199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DD5D40-2943-B641-A583-46EDAA552BA8}">
      <dsp:nvSpPr>
        <dsp:cNvPr id="0" name=""/>
        <dsp:cNvSpPr/>
      </dsp:nvSpPr>
      <dsp:spPr>
        <a:xfrm rot="5400000">
          <a:off x="5699558" y="1186739"/>
          <a:ext cx="642069" cy="1068389"/>
        </a:xfrm>
        <a:prstGeom prst="corner">
          <a:avLst>
            <a:gd name="adj1" fmla="val 16120"/>
            <a:gd name="adj2" fmla="val 16110"/>
          </a:avLst>
        </a:prstGeom>
        <a:solidFill>
          <a:srgbClr val="19B923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EF1A16-EF42-8045-8BF3-8D48E39D60C3}">
      <dsp:nvSpPr>
        <dsp:cNvPr id="0" name=""/>
        <dsp:cNvSpPr/>
      </dsp:nvSpPr>
      <dsp:spPr>
        <a:xfrm>
          <a:off x="5696388" y="1521164"/>
          <a:ext cx="1090981" cy="845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solidFill>
                <a:srgbClr val="FF0000"/>
              </a:solidFill>
              <a:latin typeface="Abadi MT Condensed Extra Bold"/>
              <a:cs typeface="Abadi MT Condensed Extra Bold"/>
            </a:rPr>
            <a:t>Tactical Understanding</a:t>
          </a:r>
          <a:endParaRPr lang="en-US" sz="900" b="1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1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Applying Skill in Game Situations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Developing Roles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Building the Athlete</a:t>
          </a:r>
          <a:endParaRPr lang="en-US" sz="1200" b="1" kern="1200" dirty="0"/>
        </a:p>
      </dsp:txBody>
      <dsp:txXfrm>
        <a:off x="5696388" y="1521164"/>
        <a:ext cx="1090981" cy="845483"/>
      </dsp:txXfrm>
    </dsp:sp>
    <dsp:sp modelId="{09A07B83-E769-4746-ADEB-39A182CB3CB0}">
      <dsp:nvSpPr>
        <dsp:cNvPr id="0" name=""/>
        <dsp:cNvSpPr/>
      </dsp:nvSpPr>
      <dsp:spPr>
        <a:xfrm>
          <a:off x="6461574" y="1115274"/>
          <a:ext cx="181990" cy="18199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57014A-4B18-374B-8E00-ED3478A5FE48}">
      <dsp:nvSpPr>
        <dsp:cNvPr id="0" name=""/>
        <dsp:cNvSpPr/>
      </dsp:nvSpPr>
      <dsp:spPr>
        <a:xfrm rot="5400000">
          <a:off x="7050997" y="773860"/>
          <a:ext cx="642069" cy="1068389"/>
        </a:xfrm>
        <a:prstGeom prst="corner">
          <a:avLst>
            <a:gd name="adj1" fmla="val 16120"/>
            <a:gd name="adj2" fmla="val 16110"/>
          </a:avLst>
        </a:prstGeom>
        <a:solidFill>
          <a:srgbClr val="19B923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0626EC-C8EA-C142-A315-004D3B971FFB}">
      <dsp:nvSpPr>
        <dsp:cNvPr id="0" name=""/>
        <dsp:cNvSpPr/>
      </dsp:nvSpPr>
      <dsp:spPr>
        <a:xfrm>
          <a:off x="6965424" y="1220959"/>
          <a:ext cx="1260703" cy="845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FF0000"/>
              </a:solidFill>
              <a:latin typeface="Abadi MT Condensed Extra Bold"/>
              <a:cs typeface="Abadi MT Condensed Extra Bold"/>
            </a:rPr>
            <a:t>The Competition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Training to compete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Refining Technical, Tactical, Physical excellence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Preparing for the Future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1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 </a:t>
          </a:r>
          <a:endParaRPr lang="en-US" sz="1000" kern="1200" dirty="0"/>
        </a:p>
      </dsp:txBody>
      <dsp:txXfrm>
        <a:off x="6965424" y="1220959"/>
        <a:ext cx="1260703" cy="8454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C2924-2CA3-42F5-8375-7D6DC1CB0DF4}" type="datetimeFigureOut">
              <a:rPr lang="en-CA" smtClean="0"/>
              <a:t>2017-11-01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78445-FBA3-4B5B-B82D-E9DB1F981A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2991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C2924-2CA3-42F5-8375-7D6DC1CB0DF4}" type="datetimeFigureOut">
              <a:rPr lang="en-CA" smtClean="0"/>
              <a:t>2017-11-01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78445-FBA3-4B5B-B82D-E9DB1F981A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004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C2924-2CA3-42F5-8375-7D6DC1CB0DF4}" type="datetimeFigureOut">
              <a:rPr lang="en-CA" smtClean="0"/>
              <a:t>2017-11-01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78445-FBA3-4B5B-B82D-E9DB1F981A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510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C2924-2CA3-42F5-8375-7D6DC1CB0DF4}" type="datetimeFigureOut">
              <a:rPr lang="en-CA" smtClean="0"/>
              <a:t>2017-11-01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78445-FBA3-4B5B-B82D-E9DB1F981A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2560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C2924-2CA3-42F5-8375-7D6DC1CB0DF4}" type="datetimeFigureOut">
              <a:rPr lang="en-CA" smtClean="0"/>
              <a:t>2017-11-01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78445-FBA3-4B5B-B82D-E9DB1F981A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5792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C2924-2CA3-42F5-8375-7D6DC1CB0DF4}" type="datetimeFigureOut">
              <a:rPr lang="en-CA" smtClean="0"/>
              <a:t>2017-11-01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78445-FBA3-4B5B-B82D-E9DB1F981A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6911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C2924-2CA3-42F5-8375-7D6DC1CB0DF4}" type="datetimeFigureOut">
              <a:rPr lang="en-CA" smtClean="0"/>
              <a:t>2017-11-01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78445-FBA3-4B5B-B82D-E9DB1F981A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8576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C2924-2CA3-42F5-8375-7D6DC1CB0DF4}" type="datetimeFigureOut">
              <a:rPr lang="en-CA" smtClean="0"/>
              <a:t>2017-11-01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78445-FBA3-4B5B-B82D-E9DB1F981A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9895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C2924-2CA3-42F5-8375-7D6DC1CB0DF4}" type="datetimeFigureOut">
              <a:rPr lang="en-CA" smtClean="0"/>
              <a:t>2017-11-01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78445-FBA3-4B5B-B82D-E9DB1F981A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6861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C2924-2CA3-42F5-8375-7D6DC1CB0DF4}" type="datetimeFigureOut">
              <a:rPr lang="en-CA" smtClean="0"/>
              <a:t>2017-11-01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78445-FBA3-4B5B-B82D-E9DB1F981A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5445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C2924-2CA3-42F5-8375-7D6DC1CB0DF4}" type="datetimeFigureOut">
              <a:rPr lang="en-CA" smtClean="0"/>
              <a:t>2017-11-01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78445-FBA3-4B5B-B82D-E9DB1F981A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4070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C2924-2CA3-42F5-8375-7D6DC1CB0DF4}" type="datetimeFigureOut">
              <a:rPr lang="en-CA" smtClean="0"/>
              <a:t>2017-11-01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78445-FBA3-4B5B-B82D-E9DB1F981A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0566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ing.com/images/search?q=Scooby+Doo+Characters&amp;view=detailv2&amp;&amp;id=48C2B78D88105BAFBA2F8FCEC2941021A910CF64&amp;selectedIndex=10&amp;ccid=ApitKChM&amp;simid=608029463181722344&amp;thid=OIP.M0298ad28284cfe6759b77943dbd8bb2fo0" TargetMode="External"/><Relationship Id="rId13" Type="http://schemas.openxmlformats.org/officeDocument/2006/relationships/image" Target="../media/image34.jpeg"/><Relationship Id="rId3" Type="http://schemas.openxmlformats.org/officeDocument/2006/relationships/image" Target="../media/image25.png"/><Relationship Id="rId7" Type="http://schemas.openxmlformats.org/officeDocument/2006/relationships/image" Target="../media/image31.jpeg"/><Relationship Id="rId12" Type="http://schemas.openxmlformats.org/officeDocument/2006/relationships/hyperlink" Target="https://www.bing.com/images/search?q=minion+asleep&amp;view=detailv2&amp;&amp;id=5B5B9A7612C7289D07A610E9CA530EE8F801493D&amp;selectedIndex=682&amp;ccid=5CS7Xgb4&amp;simid=607989867871734902&amp;thid=OIP.Me424bb5e06f854d845a419480593652co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ing.com/images/search?q=tazmania+devil+cartoon&amp;view=detailv2&amp;&amp;id=7BA292C2ECAAFFCCB301B393DD26F1C83C370D97&amp;selectedIndex=1&amp;ccid=kO3D0QzF&amp;simid=608053901540790250&amp;thid=OIP.M90edc3d10cc5184ddc1ec815754a4e46H0" TargetMode="External"/><Relationship Id="rId11" Type="http://schemas.openxmlformats.org/officeDocument/2006/relationships/image" Target="../media/image33.jpeg"/><Relationship Id="rId5" Type="http://schemas.openxmlformats.org/officeDocument/2006/relationships/image" Target="../media/image30.jpeg"/><Relationship Id="rId10" Type="http://schemas.openxmlformats.org/officeDocument/2006/relationships/hyperlink" Target="https://www.bing.com/images/search?q=ears+cartoon&amp;view=detailv2&amp;&amp;id=C85A0866CD1407CCC952125BC506EDF0608BF370&amp;selectedIndex=107&amp;ccid=vj3F1tgG&amp;simid=608052179258639956&amp;thid=OIP.Mbe3dc5d6d806666987390a5246adb24eH0" TargetMode="External"/><Relationship Id="rId4" Type="http://schemas.openxmlformats.org/officeDocument/2006/relationships/hyperlink" Target="https://www.bing.com/images/search?q=sportsmanship+cartoon&amp;view=detailv2&amp;&amp;id=AB78B84396E204F769D60AE57C66C38C35C4FE7D&amp;selectedIndex=164&amp;ccid=HLZXHNmE&amp;simid=608015281194401964&amp;thid=OIP.M1cb6571cd98489a3a64c6e533f2ab191o0" TargetMode="External"/><Relationship Id="rId9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36.jpg"/><Relationship Id="rId7" Type="http://schemas.openxmlformats.org/officeDocument/2006/relationships/image" Target="../media/image39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40.jpg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7" Type="http://schemas.openxmlformats.org/officeDocument/2006/relationships/image" Target="../media/image44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jpeg"/><Relationship Id="rId5" Type="http://schemas.openxmlformats.org/officeDocument/2006/relationships/image" Target="../media/image1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g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ing.com/images/search?q=cartoon+caharachterS+PLAYING+SOCCER&amp;view=detailv2&amp;&amp;id=D088033B1598EF84E4921C8A4DCECA307C7F729F&amp;selectedIndex=54&amp;ccid=H9sqIW6g&amp;simid=608006270369071681&amp;thid=OIP.M1fdb2a216ea046ca663c6750167946c3H0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s://www.bing.com/images/search?q=cartoon+caharachterS+PLAYING+SOCCER&amp;view=detailv2&amp;&amp;id=BD4613BC64C82C916A662EF1816A9811C607CB04&amp;selectedIndex=52&amp;ccid=v+emWh30&amp;simid=608027255573185019&amp;thid=OIP.Mbfe7a65a1df4b30276a4ec33782fb16co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eg"/><Relationship Id="rId7" Type="http://schemas.openxmlformats.org/officeDocument/2006/relationships/image" Target="../media/image16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2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11" y="228600"/>
            <a:ext cx="1183822" cy="1143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1045837">
            <a:off x="1605303" y="556053"/>
            <a:ext cx="38419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dirty="0" smtClean="0">
                <a:solidFill>
                  <a:schemeClr val="tx2">
                    <a:lumMod val="75000"/>
                  </a:schemeClr>
                </a:solidFill>
                <a:latin typeface="Bradley Hand ITC" panose="03070402050302030203" pitchFamily="66" charset="0"/>
              </a:rPr>
              <a:t>Parents welcome booklet</a:t>
            </a:r>
            <a:endParaRPr lang="en-CA" sz="3200" b="1" dirty="0">
              <a:solidFill>
                <a:schemeClr val="tx2">
                  <a:lumMod val="75000"/>
                </a:schemeClr>
              </a:solidFill>
              <a:latin typeface="Bradley Hand ITC" panose="03070402050302030203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0" y="5638800"/>
            <a:ext cx="508000" cy="43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2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45"/>
    </mc:Choice>
    <mc:Fallback xmlns="">
      <p:transition spd="slow" advTm="594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622" y="304800"/>
            <a:ext cx="8229600" cy="1143000"/>
          </a:xfrm>
        </p:spPr>
        <p:txBody>
          <a:bodyPr/>
          <a:lstStyle/>
          <a:p>
            <a:r>
              <a:rPr lang="en-CA" b="1" i="1" dirty="0" smtClean="0">
                <a:latin typeface="Bradley Hand ITC" panose="03070402050302030203" pitchFamily="66" charset="0"/>
              </a:rPr>
              <a:t>What do our players need ?</a:t>
            </a:r>
            <a:endParaRPr lang="en-CA" b="1" i="1" dirty="0">
              <a:latin typeface="Bradley Hand ITC" panose="03070402050302030203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11" y="82689"/>
            <a:ext cx="1183822" cy="11430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0854"/>
            <a:ext cx="9144000" cy="6471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37" y="1524000"/>
            <a:ext cx="2191863" cy="213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375064"/>
            <a:ext cx="1885084" cy="2057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6800" y="3064226"/>
            <a:ext cx="21898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2479964" y="2228910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latin typeface="Bradley Hand ITC" panose="03070402050302030203" pitchFamily="66" charset="0"/>
              </a:rPr>
              <a:t>Good Indoor shoes </a:t>
            </a:r>
            <a:endParaRPr lang="en-CA" sz="2000" b="1" dirty="0">
              <a:latin typeface="Bradley Hand ITC" panose="03070402050302030203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28584" y="222891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latin typeface="Bradley Hand ITC" panose="03070402050302030203" pitchFamily="66" charset="0"/>
              </a:rPr>
              <a:t>Bottle of water not pop.  </a:t>
            </a:r>
            <a:endParaRPr lang="en-CA" sz="2000" b="1" dirty="0">
              <a:latin typeface="Bradley Hand ITC" panose="03070402050302030203" pitchFamily="6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11" y="4038599"/>
            <a:ext cx="2345253" cy="193018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42309" y="4953119"/>
            <a:ext cx="236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latin typeface="Bradley Hand ITC" panose="03070402050302030203" pitchFamily="66" charset="0"/>
              </a:rPr>
              <a:t>Jerseys, shorts &amp; socks will be provide by Foothills</a:t>
            </a:r>
            <a:endParaRPr lang="en-CA" sz="2000" b="1" dirty="0">
              <a:latin typeface="Bradley Hand ITC" panose="03070402050302030203" pitchFamily="66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342" y="3886200"/>
            <a:ext cx="1828800" cy="237259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705600" y="5010736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latin typeface="Bradley Hand ITC" panose="03070402050302030203" pitchFamily="66" charset="0"/>
              </a:rPr>
              <a:t>Be ready for the fun </a:t>
            </a:r>
            <a:endParaRPr lang="en-CA" sz="20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02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/>
          <a:lstStyle/>
          <a:p>
            <a:r>
              <a:rPr lang="en-CA" b="1" i="1" dirty="0">
                <a:latin typeface="Bradley Hand ITC" panose="03070402050302030203" pitchFamily="66" charset="0"/>
              </a:rPr>
              <a:t>	</a:t>
            </a:r>
            <a:r>
              <a:rPr lang="en-CA" b="1" i="1" dirty="0" smtClean="0">
                <a:latin typeface="Bradley Hand ITC" panose="03070402050302030203" pitchFamily="66" charset="0"/>
              </a:rPr>
              <a:t>Player expectations ?</a:t>
            </a:r>
            <a:endParaRPr lang="en-CA" b="1" i="1" dirty="0">
              <a:latin typeface="Bradley Hand ITC" panose="03070402050302030203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11" y="82689"/>
            <a:ext cx="1183822" cy="11430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0854"/>
            <a:ext cx="9144000" cy="6471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6800" y="3064226"/>
            <a:ext cx="21898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pic>
        <p:nvPicPr>
          <p:cNvPr id="1026" name="Picture 2" descr="https://tse1.mm.bing.net/th?&amp;id=OIP.M1cb6571cd98489a3a64c6e533f2ab191o0&amp;w=237&amp;h=153&amp;c=0&amp;pid=1.9&amp;rs=0&amp;p=0&amp;r=0">
            <a:hlinkClick r:id="rId4" tooltip="View image details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11" y="1371600"/>
            <a:ext cx="2760889" cy="206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tse1.mm.bing.net/th?&amp;id=OIP.M90edc3d10cc5184ddc1ec815754a4e46H0&amp;w=300&amp;h=225&amp;c=0&amp;pid=1.9&amp;rs=0&amp;p=0&amp;r=0">
            <a:hlinkClick r:id="rId6" tooltip="View image details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262" y="4535693"/>
            <a:ext cx="1743075" cy="150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894676" y="521970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latin typeface="Bradley Hand ITC" panose="03070402050302030203" pitchFamily="66" charset="0"/>
              </a:rPr>
              <a:t>Be ready for a challenge</a:t>
            </a:r>
            <a:endParaRPr lang="en-CA" sz="2000" b="1" dirty="0">
              <a:latin typeface="Bradley Hand ITC" panose="03070402050302030203" pitchFamily="66" charset="0"/>
            </a:endParaRPr>
          </a:p>
        </p:txBody>
      </p:sp>
      <p:pic>
        <p:nvPicPr>
          <p:cNvPr id="1030" name="Picture 6" descr="https://tse1.mm.bing.net/th?&amp;id=OIP.M0298ad28284cfe6759b77943dbd8bb2fo0&amp;w=300&amp;h=168&amp;c=0&amp;pid=1.9&amp;rs=0&amp;p=0&amp;r=0">
            <a:hlinkClick r:id="rId8" tooltip="View image details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95" y="441960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96141" y="3963236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latin typeface="Bradley Hand ITC" panose="03070402050302030203" pitchFamily="66" charset="0"/>
              </a:rPr>
              <a:t>New friendships</a:t>
            </a:r>
            <a:endParaRPr lang="en-CA" sz="2000" b="1" dirty="0">
              <a:latin typeface="Bradley Hand ITC" panose="03070402050302030203" pitchFamily="66" charset="0"/>
            </a:endParaRPr>
          </a:p>
        </p:txBody>
      </p:sp>
      <p:pic>
        <p:nvPicPr>
          <p:cNvPr id="1034" name="Picture 10" descr="https://tse1.mm.bing.net/th?&amp;id=OIP.Mbe3dc5d6d806666987390a5246adb24eH0&amp;w=299&amp;h=224&amp;c=0&amp;pid=1.9&amp;rs=0&amp;p=0&amp;r=0">
            <a:hlinkClick r:id="rId10" tooltip="View image details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883" y="1622915"/>
            <a:ext cx="1899372" cy="144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029200" y="1622915"/>
            <a:ext cx="18002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latin typeface="Bradley Hand ITC" panose="03070402050302030203" pitchFamily="66" charset="0"/>
              </a:rPr>
              <a:t>Listen to coaches and team mates</a:t>
            </a:r>
            <a:endParaRPr lang="en-CA" sz="2000" b="1" dirty="0">
              <a:latin typeface="Bradley Hand ITC" panose="03070402050302030203" pitchFamily="66" charset="0"/>
            </a:endParaRPr>
          </a:p>
        </p:txBody>
      </p:sp>
      <p:pic>
        <p:nvPicPr>
          <p:cNvPr id="1036" name="Picture 12" descr="https://tse1.mm.bing.net/th?&amp;id=OIP.Me424bb5e06f854d845a419480593652co0&amp;w=299&amp;h=237&amp;c=0&amp;pid=1.9&amp;rs=0&amp;p=0&amp;r=0">
            <a:hlinkClick r:id="rId12" tooltip="View image details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888580"/>
            <a:ext cx="2134899" cy="206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4994563" y="3480562"/>
            <a:ext cx="1800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latin typeface="Bradley Hand ITC" panose="03070402050302030203" pitchFamily="66" charset="0"/>
              </a:rPr>
              <a:t>Try your best</a:t>
            </a:r>
            <a:endParaRPr lang="en-CA" sz="20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39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5400" b="1" i="1" dirty="0">
                <a:latin typeface="Bradley Hand ITC" panose="03070402050302030203" pitchFamily="66" charset="0"/>
              </a:rPr>
              <a:t>C</a:t>
            </a:r>
            <a:r>
              <a:rPr lang="en-CA" sz="5400" b="1" i="1" dirty="0" smtClean="0">
                <a:latin typeface="Bradley Hand ITC" panose="03070402050302030203" pitchFamily="66" charset="0"/>
              </a:rPr>
              <a:t>oach Expectations </a:t>
            </a:r>
            <a:endParaRPr lang="en-CA" sz="5400" b="1" i="1" dirty="0">
              <a:latin typeface="Bradley Hand ITC" panose="03070402050302030203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48893"/>
            <a:ext cx="2128838" cy="2132805"/>
          </a:xfrm>
        </p:spPr>
      </p:pic>
      <p:sp>
        <p:nvSpPr>
          <p:cNvPr id="5" name="TextBox 4"/>
          <p:cNvSpPr txBox="1"/>
          <p:nvPr/>
        </p:nvSpPr>
        <p:spPr>
          <a:xfrm>
            <a:off x="533400" y="3308866"/>
            <a:ext cx="1524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6" name="Multiply 5"/>
          <p:cNvSpPr/>
          <p:nvPr/>
        </p:nvSpPr>
        <p:spPr>
          <a:xfrm>
            <a:off x="1752600" y="2408137"/>
            <a:ext cx="1295400" cy="1207532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655846"/>
            <a:ext cx="2857500" cy="1666875"/>
          </a:xfrm>
          <a:prstGeom prst="rect">
            <a:avLst/>
          </a:prstGeom>
        </p:spPr>
      </p:pic>
      <p:sp>
        <p:nvSpPr>
          <p:cNvPr id="8" name="Multiply 7"/>
          <p:cNvSpPr/>
          <p:nvPr/>
        </p:nvSpPr>
        <p:spPr>
          <a:xfrm>
            <a:off x="7581900" y="2305321"/>
            <a:ext cx="1295400" cy="1207532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8116"/>
            <a:ext cx="9144000" cy="7198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32" y="3876360"/>
            <a:ext cx="1962150" cy="1883492"/>
          </a:xfrm>
          <a:prstGeom prst="rect">
            <a:avLst/>
          </a:prstGeom>
        </p:spPr>
      </p:pic>
      <p:sp>
        <p:nvSpPr>
          <p:cNvPr id="11" name="Multiply 10"/>
          <p:cNvSpPr/>
          <p:nvPr/>
        </p:nvSpPr>
        <p:spPr>
          <a:xfrm>
            <a:off x="2400300" y="4543573"/>
            <a:ext cx="1295400" cy="1207532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834437"/>
            <a:ext cx="2667000" cy="21892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271039"/>
            <a:ext cx="2552700" cy="1752600"/>
          </a:xfrm>
          <a:prstGeom prst="rect">
            <a:avLst/>
          </a:prstGeom>
        </p:spPr>
      </p:pic>
      <p:sp>
        <p:nvSpPr>
          <p:cNvPr id="14" name="Multiply 13"/>
          <p:cNvSpPr/>
          <p:nvPr/>
        </p:nvSpPr>
        <p:spPr>
          <a:xfrm>
            <a:off x="7876309" y="4659868"/>
            <a:ext cx="1295400" cy="1207532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11" y="82689"/>
            <a:ext cx="1183822" cy="1143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147118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i="1" dirty="0" smtClean="0"/>
              <a:t>NO shouting instructions</a:t>
            </a:r>
            <a:endParaRPr lang="en-CA" b="1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7261514" y="1286514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i="1" dirty="0" smtClean="0"/>
              <a:t>NO lines </a:t>
            </a:r>
            <a:endParaRPr lang="en-CA" b="1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726622" y="5867400"/>
            <a:ext cx="4645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i="1" dirty="0" smtClean="0"/>
              <a:t>Development &amp; Fun over winning</a:t>
            </a:r>
            <a:endParaRPr lang="en-CA" b="1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6477000" y="40386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i="1" dirty="0" smtClean="0"/>
              <a:t>Motivated to just play</a:t>
            </a:r>
            <a:endParaRPr lang="en-CA" b="1" i="1" dirty="0"/>
          </a:p>
        </p:txBody>
      </p:sp>
    </p:spTree>
    <p:extLst>
      <p:ext uri="{BB962C8B-B14F-4D97-AF65-F5344CB8AC3E}">
        <p14:creationId xmlns:p14="http://schemas.microsoft.com/office/powerpoint/2010/main" val="277687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411" y="257175"/>
            <a:ext cx="8229600" cy="1143000"/>
          </a:xfrm>
        </p:spPr>
        <p:txBody>
          <a:bodyPr>
            <a:normAutofit/>
          </a:bodyPr>
          <a:lstStyle/>
          <a:p>
            <a:r>
              <a:rPr lang="en-CA" sz="4000" b="1" dirty="0" smtClean="0">
                <a:latin typeface="Bradley Hand ITC" panose="03070402050302030203" pitchFamily="66" charset="0"/>
              </a:rPr>
              <a:t>What training do coaches receive ?</a:t>
            </a:r>
            <a:endParaRPr lang="en-CA" sz="4000" b="1" dirty="0">
              <a:latin typeface="Bradley Hand ITC" panose="03070402050302030203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11" y="82689"/>
            <a:ext cx="1183822" cy="11430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38" y="1447800"/>
            <a:ext cx="2068162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447800"/>
            <a:ext cx="2200275" cy="2857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582" y="2438400"/>
            <a:ext cx="3457575" cy="1962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8116"/>
            <a:ext cx="9144000" cy="719884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4627851" y="1226555"/>
            <a:ext cx="1497157" cy="1428750"/>
          </a:xfrm>
          <a:prstGeom prst="wedgeEllipseCallout">
            <a:avLst>
              <a:gd name="adj1" fmla="val -47669"/>
              <a:gd name="adj2" fmla="val 64439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chemeClr val="tx1"/>
                </a:solidFill>
              </a:rPr>
              <a:t>Lets go …</a:t>
            </a:r>
          </a:p>
          <a:p>
            <a:pPr algn="ctr"/>
            <a:endParaRPr lang="en-CA" b="1" dirty="0">
              <a:solidFill>
                <a:schemeClr val="tx1"/>
              </a:solidFill>
            </a:endParaRPr>
          </a:p>
          <a:p>
            <a:pPr algn="ctr"/>
            <a:r>
              <a:rPr lang="en-CA" b="1" dirty="0" smtClean="0">
                <a:solidFill>
                  <a:schemeClr val="tx1"/>
                </a:solidFill>
              </a:rPr>
              <a:t>It’s FREE</a:t>
            </a:r>
            <a:endParaRPr lang="en-CA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4495800"/>
            <a:ext cx="80676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latin typeface="Bradley Hand ITC" panose="03070402050302030203" pitchFamily="66" charset="0"/>
              </a:rPr>
              <a:t>We offer FREE national coach certification courses to all our Grassroots coaches</a:t>
            </a:r>
            <a:r>
              <a:rPr lang="en-CA" b="1" dirty="0">
                <a:latin typeface="Bradley Hand ITC" panose="03070402050302030203" pitchFamily="66" charset="0"/>
              </a:rPr>
              <a:t> </a:t>
            </a:r>
            <a:r>
              <a:rPr lang="en-CA" b="1" dirty="0" smtClean="0">
                <a:latin typeface="Bradley Hand ITC" panose="03070402050302030203" pitchFamily="66" charset="0"/>
              </a:rPr>
              <a:t>that are age specific and cover all aspects of child development.</a:t>
            </a:r>
          </a:p>
          <a:p>
            <a:endParaRPr lang="en-CA" b="1" dirty="0">
              <a:latin typeface="Bradley Hand ITC" panose="03070402050302030203" pitchFamily="66" charset="0"/>
            </a:endParaRPr>
          </a:p>
          <a:p>
            <a:r>
              <a:rPr lang="en-CA" b="1" dirty="0" smtClean="0">
                <a:latin typeface="Bradley Hand ITC" panose="03070402050302030203" pitchFamily="66" charset="0"/>
              </a:rPr>
              <a:t>Weekly game/activity ideas for the coaches that are email every Monday</a:t>
            </a:r>
          </a:p>
          <a:p>
            <a:endParaRPr lang="en-CA" b="1" dirty="0">
              <a:latin typeface="Bradley Hand ITC" panose="03070402050302030203" pitchFamily="66" charset="0"/>
            </a:endParaRPr>
          </a:p>
          <a:p>
            <a:r>
              <a:rPr lang="en-CA" b="1" dirty="0" smtClean="0">
                <a:latin typeface="Bradley Hand ITC" panose="03070402050302030203" pitchFamily="66" charset="0"/>
              </a:rPr>
              <a:t>Mentorship through the season We are here to help and support coaches</a:t>
            </a:r>
            <a:endParaRPr lang="en-CA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8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5400" b="1" i="1" dirty="0" smtClean="0">
                <a:latin typeface="Bradley Hand ITC" panose="03070402050302030203" pitchFamily="66" charset="0"/>
              </a:rPr>
              <a:t>Foothills Expectations</a:t>
            </a:r>
            <a:endParaRPr lang="en-CA" sz="5400" b="1" i="1" dirty="0">
              <a:latin typeface="Bradley Hand ITC" panose="03070402050302030203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2847975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136073"/>
            <a:ext cx="1676400" cy="2209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706091"/>
            <a:ext cx="2886075" cy="20431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8116"/>
            <a:ext cx="9144000" cy="71988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05175" y="1981200"/>
            <a:ext cx="2638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latin typeface="Bradley Hand ITC" panose="03070402050302030203" pitchFamily="66" charset="0"/>
              </a:rPr>
              <a:t>Making new friends</a:t>
            </a:r>
            <a:endParaRPr lang="en-CA" sz="2000" b="1" dirty="0">
              <a:latin typeface="Bradley Hand ITC" panose="03070402050302030203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95987" y="3327461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latin typeface="Bradley Hand ITC" panose="03070402050302030203" pitchFamily="66" charset="0"/>
              </a:rPr>
              <a:t>Learning new skills</a:t>
            </a:r>
            <a:endParaRPr lang="en-CA" b="1" dirty="0">
              <a:latin typeface="Bradley Hand ITC" panose="03070402050302030203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4600" y="556453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latin typeface="Bradley Hand ITC" panose="03070402050302030203" pitchFamily="66" charset="0"/>
              </a:rPr>
              <a:t>Physical literacy games</a:t>
            </a:r>
            <a:endParaRPr lang="en-CA" b="1" dirty="0">
              <a:latin typeface="Bradley Hand ITC" panose="03070402050302030203" pitchFamily="66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11" y="82689"/>
            <a:ext cx="1183822" cy="1143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958504"/>
            <a:ext cx="1552575" cy="17907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038975" y="5029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latin typeface="Bradley Hand ITC" panose="03070402050302030203" pitchFamily="66" charset="0"/>
              </a:rPr>
              <a:t>Team work </a:t>
            </a:r>
            <a:endParaRPr lang="en-CA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39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latin typeface="Bradley Hand ITC" panose="03070402050302030203" pitchFamily="66" charset="0"/>
              </a:rPr>
              <a:t>Free skills u8 night</a:t>
            </a:r>
            <a:endParaRPr lang="en-CA" b="1" dirty="0">
              <a:latin typeface="Bradley Hand ITC" panose="03070402050302030203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0854"/>
            <a:ext cx="9144000" cy="6471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11" y="82689"/>
            <a:ext cx="1183822" cy="1143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3432834" cy="2057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47800"/>
            <a:ext cx="31242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114800"/>
            <a:ext cx="2857500" cy="1905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24200" y="1600200"/>
            <a:ext cx="2209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Technique sessions</a:t>
            </a:r>
          </a:p>
          <a:p>
            <a:endParaRPr lang="en-CA" b="1" dirty="0"/>
          </a:p>
          <a:p>
            <a:r>
              <a:rPr lang="en-CA" b="1" dirty="0" smtClean="0"/>
              <a:t>Skills rotation </a:t>
            </a:r>
          </a:p>
          <a:p>
            <a:endParaRPr lang="en-CA" b="1" dirty="0"/>
          </a:p>
          <a:p>
            <a:r>
              <a:rPr lang="en-CA" b="1" dirty="0" smtClean="0"/>
              <a:t>Variety of games</a:t>
            </a:r>
          </a:p>
          <a:p>
            <a:endParaRPr lang="en-CA" b="1" dirty="0"/>
          </a:p>
          <a:p>
            <a:r>
              <a:rPr lang="en-CA" b="1" dirty="0" smtClean="0"/>
              <a:t>Basic soccer skills</a:t>
            </a:r>
            <a:endParaRPr lang="en-CA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14836" y="4108938"/>
            <a:ext cx="259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Foothills trainers</a:t>
            </a:r>
          </a:p>
          <a:p>
            <a:endParaRPr lang="en-CA" b="1" dirty="0"/>
          </a:p>
          <a:p>
            <a:r>
              <a:rPr lang="en-CA" b="1" dirty="0" smtClean="0"/>
              <a:t>Coaches welcome</a:t>
            </a:r>
          </a:p>
          <a:p>
            <a:endParaRPr lang="en-CA" b="1" dirty="0"/>
          </a:p>
          <a:p>
            <a:r>
              <a:rPr lang="en-CA" b="1" dirty="0" smtClean="0"/>
              <a:t>Play with new players</a:t>
            </a:r>
            <a:endParaRPr lang="en-CA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123710" y="4163291"/>
            <a:ext cx="28678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Goals galore</a:t>
            </a:r>
          </a:p>
          <a:p>
            <a:endParaRPr lang="en-CA" b="1" dirty="0"/>
          </a:p>
          <a:p>
            <a:r>
              <a:rPr lang="en-CA" b="1" dirty="0" smtClean="0"/>
              <a:t>Dribbling fun</a:t>
            </a:r>
          </a:p>
          <a:p>
            <a:endParaRPr lang="en-CA" b="1" dirty="0"/>
          </a:p>
          <a:p>
            <a:r>
              <a:rPr lang="en-CA" b="1" dirty="0" smtClean="0"/>
              <a:t>Standard weekly sessions</a:t>
            </a:r>
          </a:p>
          <a:p>
            <a:endParaRPr lang="en-CA" b="1" dirty="0">
              <a:latin typeface="Bradley Hand ITC" panose="03070402050302030203" pitchFamily="66" charset="0"/>
            </a:endParaRPr>
          </a:p>
          <a:p>
            <a:endParaRPr lang="en-CA" b="1" dirty="0" smtClean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66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622" y="228600"/>
            <a:ext cx="8229600" cy="1143000"/>
          </a:xfrm>
        </p:spPr>
        <p:txBody>
          <a:bodyPr>
            <a:normAutofit/>
          </a:bodyPr>
          <a:lstStyle/>
          <a:p>
            <a:r>
              <a:rPr lang="en-CA" sz="4800" b="1" dirty="0" smtClean="0">
                <a:latin typeface="Bradley Hand ITC" panose="03070402050302030203" pitchFamily="66" charset="0"/>
              </a:rPr>
              <a:t>The Future and new home</a:t>
            </a:r>
            <a:endParaRPr lang="en-CA" sz="4800" b="1" dirty="0">
              <a:latin typeface="Bradley Hand ITC" panose="03070402050302030203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0854"/>
            <a:ext cx="9144000" cy="6471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11" y="82689"/>
            <a:ext cx="1183822" cy="1143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26622" y="5552800"/>
            <a:ext cx="8036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i="1" dirty="0" smtClean="0"/>
              <a:t>The Largest indoor turf pitch in Alberta</a:t>
            </a:r>
            <a:endParaRPr lang="en-CA" sz="3600" b="1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5689"/>
            <a:ext cx="9144000" cy="431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89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622" y="228600"/>
            <a:ext cx="8229600" cy="1143000"/>
          </a:xfrm>
        </p:spPr>
        <p:txBody>
          <a:bodyPr>
            <a:normAutofit/>
          </a:bodyPr>
          <a:lstStyle/>
          <a:p>
            <a:r>
              <a:rPr lang="en-CA" sz="4000" b="1" dirty="0" smtClean="0">
                <a:latin typeface="Bradley Hand ITC" panose="03070402050302030203" pitchFamily="66" charset="0"/>
              </a:rPr>
              <a:t>What’s next after Grassroots ?</a:t>
            </a:r>
            <a:endParaRPr lang="en-CA" sz="4000" b="1" dirty="0">
              <a:latin typeface="Bradley Hand ITC" panose="03070402050302030203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0854"/>
            <a:ext cx="9144000" cy="6471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11" y="82689"/>
            <a:ext cx="1183822" cy="1143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43619" y="2447942"/>
            <a:ext cx="989297" cy="662399"/>
          </a:xfrm>
          <a:prstGeom prst="rect">
            <a:avLst/>
          </a:prstGeom>
          <a:ln>
            <a:solidFill>
              <a:srgbClr val="26262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Avenir Book"/>
                <a:cs typeface="Avenir Book"/>
              </a:rPr>
              <a:t>U13-U16</a:t>
            </a:r>
          </a:p>
          <a:p>
            <a:pPr algn="ctr"/>
            <a:r>
              <a:rPr lang="en-US" sz="1200" dirty="0" smtClean="0">
                <a:latin typeface="Avenir Book"/>
                <a:cs typeface="Avenir Book"/>
              </a:rPr>
              <a:t>T1</a:t>
            </a:r>
            <a:endParaRPr lang="en-US" sz="1200" dirty="0">
              <a:latin typeface="Avenir Book"/>
              <a:cs typeface="Avenir Book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43619" y="4124342"/>
            <a:ext cx="989297" cy="662399"/>
          </a:xfrm>
          <a:prstGeom prst="rect">
            <a:avLst/>
          </a:prstGeom>
          <a:ln>
            <a:solidFill>
              <a:srgbClr val="26262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Avenir Book"/>
                <a:cs typeface="Avenir Book"/>
              </a:rPr>
              <a:t>U13-U16</a:t>
            </a:r>
          </a:p>
          <a:p>
            <a:pPr algn="ctr"/>
            <a:r>
              <a:rPr lang="en-US" sz="1200" dirty="0" smtClean="0">
                <a:latin typeface="Avenir Book"/>
                <a:cs typeface="Avenir Book"/>
              </a:rPr>
              <a:t>T4-6</a:t>
            </a:r>
            <a:endParaRPr lang="en-US" sz="1200" dirty="0">
              <a:latin typeface="Avenir Book"/>
              <a:cs typeface="Avenir Book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43619" y="3286142"/>
            <a:ext cx="989297" cy="662399"/>
          </a:xfrm>
          <a:prstGeom prst="rect">
            <a:avLst/>
          </a:prstGeom>
          <a:ln>
            <a:solidFill>
              <a:srgbClr val="26262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Avenir Book"/>
                <a:cs typeface="Avenir Book"/>
              </a:rPr>
              <a:t>U13-U16</a:t>
            </a:r>
          </a:p>
          <a:p>
            <a:pPr algn="ctr"/>
            <a:r>
              <a:rPr lang="en-US" sz="1200" dirty="0" smtClean="0">
                <a:latin typeface="Avenir Book"/>
                <a:cs typeface="Avenir Book"/>
              </a:rPr>
              <a:t>DA T2/3</a:t>
            </a:r>
            <a:endParaRPr lang="en-US" sz="1200" dirty="0">
              <a:latin typeface="Avenir Book"/>
              <a:cs typeface="Avenir Book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29619" y="2447942"/>
            <a:ext cx="989297" cy="662399"/>
          </a:xfrm>
          <a:prstGeom prst="rect">
            <a:avLst/>
          </a:prstGeom>
          <a:solidFill>
            <a:schemeClr val="accent3"/>
          </a:solidFill>
          <a:ln>
            <a:solidFill>
              <a:srgbClr val="26262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Avenir Book"/>
                <a:cs typeface="Avenir Book"/>
              </a:rPr>
              <a:t>University</a:t>
            </a:r>
            <a:endParaRPr lang="en-US" sz="1200" dirty="0">
              <a:solidFill>
                <a:schemeClr val="tx1"/>
              </a:solidFill>
              <a:latin typeface="Avenir Book"/>
              <a:cs typeface="Avenir Book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29619" y="3286142"/>
            <a:ext cx="989297" cy="662399"/>
          </a:xfrm>
          <a:prstGeom prst="rect">
            <a:avLst/>
          </a:prstGeom>
          <a:ln>
            <a:solidFill>
              <a:srgbClr val="26262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Avenir Book"/>
                <a:cs typeface="Avenir Book"/>
              </a:rPr>
              <a:t>PDL/UWS</a:t>
            </a:r>
            <a:endParaRPr lang="en-US" sz="1200" dirty="0">
              <a:latin typeface="Avenir Book"/>
              <a:cs typeface="Avenir Book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29619" y="4124342"/>
            <a:ext cx="989297" cy="662399"/>
          </a:xfrm>
          <a:prstGeom prst="rect">
            <a:avLst/>
          </a:prstGeom>
          <a:solidFill>
            <a:srgbClr val="660066"/>
          </a:solidFill>
          <a:ln>
            <a:solidFill>
              <a:srgbClr val="26262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Avenir Book"/>
                <a:cs typeface="Avenir Book"/>
              </a:rPr>
              <a:t>Adult</a:t>
            </a:r>
          </a:p>
          <a:p>
            <a:pPr algn="ctr"/>
            <a:r>
              <a:rPr lang="en-US" sz="1200" dirty="0" smtClean="0">
                <a:latin typeface="Avenir Book"/>
                <a:cs typeface="Avenir Book"/>
              </a:rPr>
              <a:t>Soccer 4 Life</a:t>
            </a:r>
            <a:endParaRPr lang="en-US" sz="1200" dirty="0">
              <a:latin typeface="Avenir Book"/>
              <a:cs typeface="Avenir Book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86619" y="2447942"/>
            <a:ext cx="989297" cy="662399"/>
          </a:xfrm>
          <a:prstGeom prst="rect">
            <a:avLst/>
          </a:prstGeom>
          <a:ln>
            <a:solidFill>
              <a:srgbClr val="26262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Avenir Book"/>
                <a:cs typeface="Avenir Book"/>
              </a:rPr>
              <a:t>U18</a:t>
            </a:r>
          </a:p>
          <a:p>
            <a:pPr algn="ctr"/>
            <a:r>
              <a:rPr lang="en-US" sz="1200" dirty="0" smtClean="0">
                <a:latin typeface="Avenir Book"/>
                <a:cs typeface="Avenir Book"/>
              </a:rPr>
              <a:t>Gen NEXT</a:t>
            </a:r>
            <a:endParaRPr lang="en-US" sz="1200" dirty="0">
              <a:latin typeface="Avenir Book"/>
              <a:cs typeface="Avenir Book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86619" y="3286142"/>
            <a:ext cx="989297" cy="662399"/>
          </a:xfrm>
          <a:prstGeom prst="rect">
            <a:avLst/>
          </a:prstGeom>
          <a:ln>
            <a:solidFill>
              <a:srgbClr val="26262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Avenir Book"/>
                <a:cs typeface="Avenir Book"/>
              </a:rPr>
              <a:t>U18 </a:t>
            </a:r>
          </a:p>
          <a:p>
            <a:pPr algn="ctr"/>
            <a:r>
              <a:rPr lang="en-US" sz="1200" dirty="0" smtClean="0">
                <a:latin typeface="Avenir Book"/>
                <a:cs typeface="Avenir Book"/>
              </a:rPr>
              <a:t>Tier 2/3</a:t>
            </a:r>
            <a:endParaRPr lang="en-US" sz="1200" dirty="0">
              <a:latin typeface="Avenir Book"/>
              <a:cs typeface="Avenir Book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86619" y="4124342"/>
            <a:ext cx="989297" cy="662399"/>
          </a:xfrm>
          <a:prstGeom prst="rect">
            <a:avLst/>
          </a:prstGeom>
          <a:ln>
            <a:solidFill>
              <a:srgbClr val="26262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Avenir Book"/>
                <a:cs typeface="Avenir Book"/>
              </a:rPr>
              <a:t>U18 </a:t>
            </a:r>
          </a:p>
          <a:p>
            <a:pPr algn="ctr"/>
            <a:r>
              <a:rPr lang="en-US" sz="1200" dirty="0" smtClean="0">
                <a:latin typeface="Avenir Book"/>
                <a:cs typeface="Avenir Book"/>
              </a:rPr>
              <a:t>T4-6</a:t>
            </a:r>
            <a:endParaRPr lang="en-US" sz="1200" dirty="0">
              <a:latin typeface="Avenir Book"/>
              <a:cs typeface="Avenir Book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43619" y="1648592"/>
            <a:ext cx="989297" cy="662399"/>
          </a:xfrm>
          <a:prstGeom prst="rect">
            <a:avLst/>
          </a:prstGeom>
          <a:solidFill>
            <a:srgbClr val="3366FF"/>
          </a:solidFill>
          <a:ln>
            <a:solidFill>
              <a:srgbClr val="26262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latin typeface="Avenir Book"/>
                <a:cs typeface="Avenir Book"/>
              </a:rPr>
              <a:t>Provincial</a:t>
            </a:r>
          </a:p>
          <a:p>
            <a:pPr algn="ctr"/>
            <a:r>
              <a:rPr lang="en-US" sz="1100" dirty="0" smtClean="0">
                <a:latin typeface="Avenir Book"/>
                <a:cs typeface="Avenir Book"/>
              </a:rPr>
              <a:t>Programs</a:t>
            </a:r>
            <a:endParaRPr lang="en-US" sz="1100" dirty="0">
              <a:latin typeface="Avenir Book"/>
              <a:cs typeface="Avenir Book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283034" y="2464513"/>
            <a:ext cx="989297" cy="662399"/>
          </a:xfrm>
          <a:prstGeom prst="rect">
            <a:avLst/>
          </a:prstGeom>
          <a:ln>
            <a:solidFill>
              <a:srgbClr val="26262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Avenir Book"/>
                <a:cs typeface="Avenir Book"/>
              </a:rPr>
              <a:t>U13-U16</a:t>
            </a:r>
          </a:p>
          <a:p>
            <a:pPr algn="ctr"/>
            <a:r>
              <a:rPr lang="en-US" sz="1200" dirty="0" smtClean="0">
                <a:latin typeface="Avenir Book"/>
                <a:cs typeface="Avenir Book"/>
              </a:rPr>
              <a:t>T1</a:t>
            </a:r>
            <a:endParaRPr lang="en-US" sz="1200" dirty="0">
              <a:latin typeface="Avenir Book"/>
              <a:cs typeface="Avenir Book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283034" y="4115066"/>
            <a:ext cx="989297" cy="662399"/>
          </a:xfrm>
          <a:prstGeom prst="rect">
            <a:avLst/>
          </a:prstGeom>
          <a:ln>
            <a:solidFill>
              <a:srgbClr val="26262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Avenir Book"/>
                <a:cs typeface="Avenir Book"/>
              </a:rPr>
              <a:t>U13-U16</a:t>
            </a:r>
          </a:p>
          <a:p>
            <a:pPr algn="ctr"/>
            <a:r>
              <a:rPr lang="en-US" sz="1200" dirty="0" smtClean="0">
                <a:latin typeface="Avenir Book"/>
                <a:cs typeface="Avenir Book"/>
              </a:rPr>
              <a:t>T4-6</a:t>
            </a:r>
            <a:endParaRPr lang="en-US" sz="1200" dirty="0">
              <a:latin typeface="Avenir Book"/>
              <a:cs typeface="Avenir Book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283034" y="3302713"/>
            <a:ext cx="989297" cy="662399"/>
          </a:xfrm>
          <a:prstGeom prst="rect">
            <a:avLst/>
          </a:prstGeom>
          <a:ln>
            <a:solidFill>
              <a:srgbClr val="26262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Avenir Book"/>
                <a:cs typeface="Avenir Book"/>
              </a:rPr>
              <a:t>U13-U16</a:t>
            </a:r>
          </a:p>
          <a:p>
            <a:pPr algn="ctr"/>
            <a:r>
              <a:rPr lang="en-US" sz="1200" dirty="0" smtClean="0">
                <a:latin typeface="Avenir Book"/>
                <a:cs typeface="Avenir Book"/>
              </a:rPr>
              <a:t>DA T2/3</a:t>
            </a:r>
            <a:endParaRPr lang="en-US" sz="1200" dirty="0">
              <a:latin typeface="Avenir Book"/>
              <a:cs typeface="Avenir Book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140034" y="2485148"/>
            <a:ext cx="989297" cy="662399"/>
          </a:xfrm>
          <a:prstGeom prst="rect">
            <a:avLst/>
          </a:prstGeom>
          <a:ln>
            <a:solidFill>
              <a:srgbClr val="26262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Avenir Book"/>
                <a:cs typeface="Avenir Book"/>
              </a:rPr>
              <a:t>U12 </a:t>
            </a:r>
          </a:p>
          <a:p>
            <a:pPr algn="ctr"/>
            <a:r>
              <a:rPr lang="en-US" sz="1200" dirty="0" smtClean="0">
                <a:latin typeface="Avenir Book"/>
                <a:cs typeface="Avenir Book"/>
              </a:rPr>
              <a:t>T1</a:t>
            </a:r>
            <a:endParaRPr lang="en-US" sz="1200" dirty="0">
              <a:latin typeface="Avenir Book"/>
              <a:cs typeface="Avenir Book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163480" y="4127055"/>
            <a:ext cx="989297" cy="662399"/>
          </a:xfrm>
          <a:prstGeom prst="rect">
            <a:avLst/>
          </a:prstGeom>
          <a:ln>
            <a:solidFill>
              <a:srgbClr val="26262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Avenir Book"/>
                <a:cs typeface="Avenir Book"/>
              </a:rPr>
              <a:t>U12</a:t>
            </a:r>
          </a:p>
          <a:p>
            <a:pPr algn="ctr"/>
            <a:r>
              <a:rPr lang="en-US" sz="1200" dirty="0" smtClean="0">
                <a:latin typeface="Avenir Book"/>
                <a:cs typeface="Avenir Book"/>
              </a:rPr>
              <a:t>Tier 4-6</a:t>
            </a:r>
            <a:endParaRPr lang="en-US" sz="1200" dirty="0">
              <a:latin typeface="Avenir Book"/>
              <a:cs typeface="Avenir Book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140034" y="3302713"/>
            <a:ext cx="989297" cy="662399"/>
          </a:xfrm>
          <a:prstGeom prst="rect">
            <a:avLst/>
          </a:prstGeom>
          <a:ln>
            <a:solidFill>
              <a:srgbClr val="26262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Avenir Book"/>
                <a:cs typeface="Avenir Book"/>
              </a:rPr>
              <a:t>U12</a:t>
            </a:r>
          </a:p>
          <a:p>
            <a:pPr algn="ctr"/>
            <a:r>
              <a:rPr lang="en-US" sz="1200" dirty="0" smtClean="0">
                <a:latin typeface="Avenir Book"/>
                <a:cs typeface="Avenir Book"/>
              </a:rPr>
              <a:t>Tier 2/3</a:t>
            </a:r>
            <a:endParaRPr lang="en-US" sz="1200" dirty="0">
              <a:latin typeface="Avenir Book"/>
              <a:cs typeface="Avenir Book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23884" y="3302712"/>
            <a:ext cx="989297" cy="662399"/>
          </a:xfrm>
          <a:prstGeom prst="rect">
            <a:avLst/>
          </a:prstGeom>
          <a:solidFill>
            <a:schemeClr val="tx1"/>
          </a:solidFill>
          <a:ln>
            <a:solidFill>
              <a:srgbClr val="26262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Avenir Book"/>
                <a:cs typeface="Avenir Book"/>
              </a:rPr>
              <a:t>U9/U10 </a:t>
            </a:r>
            <a:endParaRPr lang="en-US" sz="1200" dirty="0">
              <a:solidFill>
                <a:schemeClr val="bg1"/>
              </a:solidFill>
              <a:latin typeface="Avenir Book"/>
              <a:cs typeface="Avenir Book"/>
            </a:endParaRPr>
          </a:p>
          <a:p>
            <a:pPr algn="ctr"/>
            <a:r>
              <a:rPr lang="en-US" sz="1200" dirty="0" smtClean="0">
                <a:solidFill>
                  <a:schemeClr val="bg1"/>
                </a:solidFill>
                <a:latin typeface="Avenir Book"/>
                <a:cs typeface="Avenir Book"/>
              </a:rPr>
              <a:t>Tier A-D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26622" y="5105400"/>
            <a:ext cx="7502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From U9+ teams are now formed after a try out process. No players journey will be the same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7872619" y="2904104"/>
            <a:ext cx="1083603" cy="662399"/>
          </a:xfrm>
          <a:prstGeom prst="rect">
            <a:avLst/>
          </a:prstGeom>
          <a:ln>
            <a:solidFill>
              <a:srgbClr val="26262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mtClean="0">
                <a:latin typeface="Avenir Book"/>
                <a:cs typeface="Avenir Book"/>
              </a:rPr>
              <a:t>Professional</a:t>
            </a:r>
            <a:endParaRPr lang="en-US" sz="1200" dirty="0">
              <a:latin typeface="Avenir Book"/>
              <a:cs typeface="Avenir Book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872618" y="3864571"/>
            <a:ext cx="1083603" cy="662399"/>
          </a:xfrm>
          <a:prstGeom prst="rect">
            <a:avLst/>
          </a:prstGeom>
          <a:ln>
            <a:solidFill>
              <a:srgbClr val="26262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Avenir Book"/>
                <a:cs typeface="Avenir Book"/>
              </a:rPr>
              <a:t>National</a:t>
            </a:r>
          </a:p>
          <a:p>
            <a:pPr algn="ctr"/>
            <a:r>
              <a:rPr lang="en-US" sz="1200" dirty="0" err="1" smtClean="0">
                <a:latin typeface="Avenir Book"/>
                <a:cs typeface="Avenir Book"/>
              </a:rPr>
              <a:t>Teaml</a:t>
            </a:r>
            <a:endParaRPr lang="en-US" sz="1200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97477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11" y="82689"/>
            <a:ext cx="1183822" cy="1143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45925" y="3157189"/>
            <a:ext cx="4513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>
              <a:latin typeface="Bradley Hand ITC" panose="03070402050302030203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6707" y="290829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Bradley Hand" charset="0"/>
                <a:ea typeface="Bradley Hand" charset="0"/>
                <a:cs typeface="Bradley Hand" charset="0"/>
              </a:rPr>
              <a:t>What to expect during </a:t>
            </a:r>
            <a:r>
              <a:rPr lang="en-US" sz="2800" smtClean="0">
                <a:latin typeface="Bradley Hand" charset="0"/>
                <a:ea typeface="Bradley Hand" charset="0"/>
                <a:cs typeface="Bradley Hand" charset="0"/>
              </a:rPr>
              <a:t>the season </a:t>
            </a:r>
            <a:endParaRPr lang="en-US" sz="2800" dirty="0">
              <a:latin typeface="Bradley Hand" charset="0"/>
              <a:ea typeface="Bradley Hand" charset="0"/>
              <a:cs typeface="Bradley Hand" charset="0"/>
            </a:endParaRPr>
          </a:p>
        </p:txBody>
      </p:sp>
      <p:sp>
        <p:nvSpPr>
          <p:cNvPr id="15" name="Content Placeholder 7"/>
          <p:cNvSpPr txBox="1">
            <a:spLocks/>
          </p:cNvSpPr>
          <p:nvPr/>
        </p:nvSpPr>
        <p:spPr>
          <a:xfrm>
            <a:off x="457200" y="3014960"/>
            <a:ext cx="8229600" cy="3147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1987" y="1079190"/>
            <a:ext cx="1956425" cy="2590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895600" y="1396376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radley Hand" charset="0"/>
                <a:ea typeface="Bradley Hand" charset="0"/>
                <a:cs typeface="Bradley Hand" charset="0"/>
              </a:rPr>
              <a:t>Trained Foothills coaches who are available to help and support both your child and your coach. </a:t>
            </a:r>
            <a:endParaRPr lang="en-US" dirty="0">
              <a:latin typeface="Bradley Hand" charset="0"/>
              <a:ea typeface="Bradley Hand" charset="0"/>
              <a:cs typeface="Bradley Hand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045" y="2691775"/>
            <a:ext cx="3124200" cy="21336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318533" y="348014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radley Hand" charset="0"/>
                <a:ea typeface="Bradley Hand" charset="0"/>
                <a:cs typeface="Bradley Hand" charset="0"/>
              </a:rPr>
              <a:t>Players building new friendships through soccer and team experiences. </a:t>
            </a:r>
            <a:endParaRPr lang="en-US" dirty="0">
              <a:latin typeface="Bradley Hand" charset="0"/>
              <a:ea typeface="Bradley Hand" charset="0"/>
              <a:cs typeface="Bradley Hand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78" y="4240382"/>
            <a:ext cx="3124200" cy="245971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581400" y="5309564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radley Hand" charset="0"/>
                <a:ea typeface="Bradley Hand" charset="0"/>
                <a:cs typeface="Bradley Hand" charset="0"/>
              </a:rPr>
              <a:t>Coaches who are super cool and WILL become your child's new super hero. </a:t>
            </a:r>
            <a:endParaRPr lang="en-US" dirty="0">
              <a:latin typeface="Bradley Hand" charset="0"/>
              <a:ea typeface="Bradley Hand" charset="0"/>
              <a:cs typeface="Bradley Ha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23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11" y="82689"/>
            <a:ext cx="1183822" cy="1143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45925" y="3157189"/>
            <a:ext cx="4513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>
              <a:latin typeface="Bradley Hand ITC" panose="03070402050302030203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6707" y="290829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Bradley Hand" charset="0"/>
                <a:ea typeface="Bradley Hand" charset="0"/>
                <a:cs typeface="Bradley Hand" charset="0"/>
              </a:rPr>
              <a:t>We want our young players to</a:t>
            </a:r>
            <a:r>
              <a:rPr lang="is-IS" sz="2800" dirty="0" smtClean="0">
                <a:latin typeface="Bradley Hand" charset="0"/>
                <a:ea typeface="Bradley Hand" charset="0"/>
                <a:cs typeface="Bradley Hand" charset="0"/>
              </a:rPr>
              <a:t>…..</a:t>
            </a:r>
            <a:r>
              <a:rPr lang="en-US" sz="2800" dirty="0" smtClean="0">
                <a:latin typeface="Bradley Hand" charset="0"/>
                <a:ea typeface="Bradley Hand" charset="0"/>
                <a:cs typeface="Bradley Hand" charset="0"/>
              </a:rPr>
              <a:t> </a:t>
            </a:r>
            <a:endParaRPr lang="en-US" sz="2800" dirty="0">
              <a:latin typeface="Bradley Hand" charset="0"/>
              <a:ea typeface="Bradley Hand" charset="0"/>
              <a:cs typeface="Bradley Hand" charset="0"/>
            </a:endParaRPr>
          </a:p>
        </p:txBody>
      </p:sp>
      <p:sp>
        <p:nvSpPr>
          <p:cNvPr id="15" name="Content Placeholder 7"/>
          <p:cNvSpPr txBox="1">
            <a:spLocks/>
          </p:cNvSpPr>
          <p:nvPr/>
        </p:nvSpPr>
        <p:spPr>
          <a:xfrm>
            <a:off x="457200" y="3014960"/>
            <a:ext cx="8229600" cy="3147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5689"/>
            <a:ext cx="9144000" cy="56323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649" y="146443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Bradley Hand" charset="0"/>
                <a:ea typeface="Bradley Hand" charset="0"/>
                <a:cs typeface="Bradley Hand" charset="0"/>
              </a:rPr>
              <a:t>Own the Ball before you share the ball</a:t>
            </a:r>
            <a:endParaRPr lang="en-US" sz="3600" dirty="0">
              <a:latin typeface="Bradley Hand" charset="0"/>
              <a:ea typeface="Bradley Hand" charset="0"/>
              <a:cs typeface="Bradley Hand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2628204"/>
            <a:ext cx="8382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a typeface="Bradley Hand" charset="0"/>
                <a:cs typeface="Bradley Hand" charset="0"/>
              </a:rPr>
              <a:t>Encourage your child to </a:t>
            </a:r>
          </a:p>
          <a:p>
            <a:endParaRPr lang="en-US" sz="2400" dirty="0">
              <a:ea typeface="Bradley Hand" charset="0"/>
              <a:cs typeface="Bradley Hand" charset="0"/>
            </a:endParaRPr>
          </a:p>
          <a:p>
            <a:r>
              <a:rPr lang="en-US" sz="2400" dirty="0" smtClean="0">
                <a:ea typeface="Bradley Hand" charset="0"/>
                <a:cs typeface="Bradley Hand" charset="0"/>
              </a:rPr>
              <a:t>Dribble the ball</a:t>
            </a:r>
          </a:p>
          <a:p>
            <a:r>
              <a:rPr lang="en-US" sz="2400" dirty="0" smtClean="0">
                <a:ea typeface="Bradley Hand" charset="0"/>
                <a:cs typeface="Bradley Hand" charset="0"/>
              </a:rPr>
              <a:t>Stay on the ball</a:t>
            </a:r>
          </a:p>
          <a:p>
            <a:r>
              <a:rPr lang="en-US" sz="2400" dirty="0" smtClean="0">
                <a:ea typeface="Bradley Hand" charset="0"/>
                <a:cs typeface="Bradley Hand" charset="0"/>
              </a:rPr>
              <a:t>Enjoy the ball</a:t>
            </a:r>
          </a:p>
          <a:p>
            <a:endParaRPr lang="en-US" sz="2400" dirty="0">
              <a:ea typeface="Bradley Hand" charset="0"/>
              <a:cs typeface="Bradley Hand" charset="0"/>
            </a:endParaRPr>
          </a:p>
          <a:p>
            <a:endParaRPr lang="en-US" sz="2400" dirty="0" smtClean="0">
              <a:ea typeface="Bradley Hand" charset="0"/>
              <a:cs typeface="Bradley Hand" charset="0"/>
            </a:endParaRPr>
          </a:p>
          <a:p>
            <a:r>
              <a:rPr lang="en-US" sz="2400" dirty="0" smtClean="0">
                <a:ea typeface="Bradley Hand" charset="0"/>
                <a:cs typeface="Bradley Hand" charset="0"/>
              </a:rPr>
              <a:t>Don’t encourage kicking the ball away or shouting  ‘good boot’ </a:t>
            </a:r>
          </a:p>
          <a:p>
            <a:endParaRPr lang="en-US" sz="2400" dirty="0">
              <a:ea typeface="Bradley Hand" charset="0"/>
              <a:cs typeface="Bradley Hand" charset="0"/>
            </a:endParaRPr>
          </a:p>
          <a:p>
            <a:endParaRPr lang="en-US" sz="2400" dirty="0" smtClean="0">
              <a:ea typeface="Bradley Hand" charset="0"/>
              <a:cs typeface="Bradley Hand" charset="0"/>
            </a:endParaRPr>
          </a:p>
          <a:p>
            <a:pPr algn="ctr"/>
            <a:r>
              <a:rPr lang="en-US" sz="2400" dirty="0" smtClean="0">
                <a:ea typeface="Bradley Hand" charset="0"/>
                <a:cs typeface="Bradley Hand" charset="0"/>
              </a:rPr>
              <a:t>DRIBBLE, DRIBBLE DRIBBLE</a:t>
            </a:r>
            <a:endParaRPr lang="en-US" sz="2400" dirty="0">
              <a:ea typeface="Bradley Hand" charset="0"/>
              <a:cs typeface="Bradley Ha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72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9806"/>
            <a:ext cx="4343400" cy="1504194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11" y="82689"/>
            <a:ext cx="1183822" cy="1143000"/>
          </a:xfrm>
          <a:prstGeom prst="rect">
            <a:avLst/>
          </a:prstGeom>
        </p:spPr>
      </p:pic>
      <p:pic>
        <p:nvPicPr>
          <p:cNvPr id="1026" name="Picture 2" descr="https://tse1.mm.bing.net/th?&amp;id=OIP.Mbfe7a65a1df4b30276a4ec33782fb16co0&amp;w=264&amp;h=264&amp;c=0&amp;pid=1.9&amp;rs=0&amp;p=0&amp;r=0">
            <a:hlinkClick r:id="rId4" tooltip="View image details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18761"/>
            <a:ext cx="1905000" cy="1578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4711" y="2971800"/>
            <a:ext cx="45134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rgbClr val="FFFF00"/>
                </a:solidFill>
              </a:rPr>
              <a:t>Physical</a:t>
            </a:r>
            <a:r>
              <a:rPr lang="en-CA" b="1" dirty="0"/>
              <a:t> </a:t>
            </a:r>
            <a:r>
              <a:rPr lang="en-CA" dirty="0"/>
              <a:t>– Provide the environment for learning proper fundamental movement skills such as running, jumping, twisting, kicking, throwing and catching</a:t>
            </a:r>
            <a:r>
              <a:rPr lang="en-CA" dirty="0" smtClean="0"/>
              <a:t>.</a:t>
            </a:r>
          </a:p>
          <a:p>
            <a:endParaRPr lang="en-CA" dirty="0"/>
          </a:p>
          <a:p>
            <a:r>
              <a:rPr lang="en-CA" dirty="0" smtClean="0"/>
              <a:t> </a:t>
            </a:r>
            <a:r>
              <a:rPr lang="en-CA" b="1" dirty="0">
                <a:solidFill>
                  <a:srgbClr val="FF0000"/>
                </a:solidFill>
              </a:rPr>
              <a:t>Technical </a:t>
            </a:r>
            <a:r>
              <a:rPr lang="en-CA" dirty="0"/>
              <a:t>– The player and the ball: Running with the ball, dribbling, controlling, kicking and shooting</a:t>
            </a:r>
            <a:r>
              <a:rPr lang="en-CA" dirty="0" smtClean="0"/>
              <a:t>.</a:t>
            </a:r>
          </a:p>
          <a:p>
            <a:endParaRPr lang="en-CA" dirty="0"/>
          </a:p>
          <a:p>
            <a:r>
              <a:rPr lang="en-CA" b="1" dirty="0" smtClean="0">
                <a:solidFill>
                  <a:srgbClr val="0070C0"/>
                </a:solidFill>
              </a:rPr>
              <a:t>Tactical</a:t>
            </a:r>
            <a:r>
              <a:rPr lang="en-CA" dirty="0" smtClean="0">
                <a:solidFill>
                  <a:srgbClr val="0070C0"/>
                </a:solidFill>
              </a:rPr>
              <a:t> </a:t>
            </a:r>
            <a:r>
              <a:rPr lang="en-CA" dirty="0"/>
              <a:t>– None</a:t>
            </a:r>
            <a:r>
              <a:rPr lang="en-CA" dirty="0" smtClean="0"/>
              <a:t>.</a:t>
            </a:r>
          </a:p>
          <a:p>
            <a:endParaRPr lang="en-CA" dirty="0"/>
          </a:p>
          <a:p>
            <a:r>
              <a:rPr lang="en-CA" dirty="0" smtClean="0">
                <a:solidFill>
                  <a:srgbClr val="00B050"/>
                </a:solidFill>
              </a:rPr>
              <a:t>Social</a:t>
            </a:r>
            <a:r>
              <a:rPr lang="en-CA" dirty="0" smtClean="0"/>
              <a:t>– </a:t>
            </a:r>
            <a:r>
              <a:rPr lang="en-CA" dirty="0"/>
              <a:t>Fun, fascination, and passion for play.</a:t>
            </a:r>
          </a:p>
        </p:txBody>
      </p:sp>
      <p:sp>
        <p:nvSpPr>
          <p:cNvPr id="7" name="TextBox 6"/>
          <p:cNvSpPr txBox="1"/>
          <p:nvPr/>
        </p:nvSpPr>
        <p:spPr>
          <a:xfrm rot="20764027">
            <a:off x="446603" y="1862961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Stage 1</a:t>
            </a:r>
          </a:p>
          <a:p>
            <a:r>
              <a:rPr lang="en-CA" sz="2400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U4 – u6</a:t>
            </a:r>
            <a:endParaRPr lang="en-CA" sz="2400" b="1" dirty="0">
              <a:solidFill>
                <a:srgbClr val="FF000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8200" y="3131126"/>
            <a:ext cx="4513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>
              <a:latin typeface="Bradley Hand ITC" panose="03070402050302030203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75018" y="2978726"/>
            <a:ext cx="4513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>
              <a:latin typeface="Bradley Hand ITC" panose="03070402050302030203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75017" y="2087463"/>
            <a:ext cx="451348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>
                <a:solidFill>
                  <a:srgbClr val="FFFF00"/>
                </a:solidFill>
              </a:rPr>
              <a:t>Physical</a:t>
            </a:r>
            <a:r>
              <a:rPr lang="en-CA" sz="1600" dirty="0"/>
              <a:t> – Develop the ABCs of movement: agility, balance, co-ordination and speed, as well as running, jumping, twisting, kicking, throwing and catching</a:t>
            </a:r>
            <a:r>
              <a:rPr lang="en-CA" sz="1600" dirty="0" smtClean="0"/>
              <a:t>.</a:t>
            </a:r>
          </a:p>
          <a:p>
            <a:endParaRPr lang="en-CA" sz="1600" dirty="0"/>
          </a:p>
          <a:p>
            <a:r>
              <a:rPr lang="en-CA" sz="1600" b="1" dirty="0" smtClean="0">
                <a:solidFill>
                  <a:srgbClr val="FF0000"/>
                </a:solidFill>
              </a:rPr>
              <a:t>Technical</a:t>
            </a:r>
            <a:r>
              <a:rPr lang="en-CA" sz="1600" dirty="0" smtClean="0"/>
              <a:t> </a:t>
            </a:r>
            <a:r>
              <a:rPr lang="en-CA" sz="1600" dirty="0"/>
              <a:t>– Movement exercises/games designed to promote a feel for the ball: gaining ball control in receiving passes, dribbling, passing less than 25m</a:t>
            </a:r>
            <a:r>
              <a:rPr lang="en-CA" sz="1600" dirty="0" smtClean="0"/>
              <a:t>,</a:t>
            </a:r>
          </a:p>
          <a:p>
            <a:endParaRPr lang="en-CA" sz="1600" dirty="0"/>
          </a:p>
          <a:p>
            <a:r>
              <a:rPr lang="en-CA" sz="1600" b="1" dirty="0" smtClean="0">
                <a:solidFill>
                  <a:srgbClr val="00B0F0"/>
                </a:solidFill>
              </a:rPr>
              <a:t>Tactical</a:t>
            </a:r>
            <a:r>
              <a:rPr lang="en-CA" sz="1600" dirty="0" smtClean="0">
                <a:solidFill>
                  <a:srgbClr val="00B0F0"/>
                </a:solidFill>
              </a:rPr>
              <a:t> </a:t>
            </a:r>
            <a:r>
              <a:rPr lang="en-CA" sz="1600" dirty="0"/>
              <a:t>– Small children are egocentric – playing the ball is the most important objective.  However, they now need to be introduced to co-operation between players. They gain understanding of the game through playing situations</a:t>
            </a:r>
            <a:r>
              <a:rPr lang="en-CA" sz="1600" dirty="0" smtClean="0"/>
              <a:t>.</a:t>
            </a:r>
          </a:p>
          <a:p>
            <a:endParaRPr lang="en-CA" sz="1600" dirty="0"/>
          </a:p>
          <a:p>
            <a:r>
              <a:rPr lang="en-CA" sz="1600" dirty="0" smtClean="0"/>
              <a:t> </a:t>
            </a:r>
            <a:r>
              <a:rPr lang="en-CA" sz="1600" b="1" dirty="0" smtClean="0">
                <a:solidFill>
                  <a:srgbClr val="00B050"/>
                </a:solidFill>
              </a:rPr>
              <a:t>Mental</a:t>
            </a:r>
            <a:r>
              <a:rPr lang="en-CA" sz="1600" dirty="0" smtClean="0">
                <a:solidFill>
                  <a:srgbClr val="00B050"/>
                </a:solidFill>
              </a:rPr>
              <a:t> </a:t>
            </a:r>
            <a:r>
              <a:rPr lang="en-CA" sz="1600" dirty="0" smtClean="0"/>
              <a:t>– </a:t>
            </a:r>
            <a:r>
              <a:rPr lang="en-CA" sz="1600" dirty="0"/>
              <a:t>Basic awareness of environment to build game intelligence and decision making.</a:t>
            </a:r>
          </a:p>
        </p:txBody>
      </p:sp>
      <p:sp>
        <p:nvSpPr>
          <p:cNvPr id="13" name="TextBox 12"/>
          <p:cNvSpPr txBox="1"/>
          <p:nvPr/>
        </p:nvSpPr>
        <p:spPr>
          <a:xfrm rot="394505">
            <a:off x="5357113" y="1294557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Stage 2</a:t>
            </a:r>
          </a:p>
          <a:p>
            <a:r>
              <a:rPr lang="en-CA" sz="2400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U6-u8</a:t>
            </a:r>
            <a:endParaRPr lang="en-CA" sz="2400" b="1" dirty="0">
              <a:solidFill>
                <a:srgbClr val="FF0000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1028" name="Picture 4" descr="https://tse1.mm.bing.net/th?&amp;id=OIP.M1fdb2a216ea046ca663c6750167946c3H0&amp;w=280&amp;h=299&amp;c=0&amp;pid=1.9&amp;rs=0&amp;p=0&amp;r=0">
            <a:hlinkClick r:id="rId6" tooltip="View image details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723800"/>
            <a:ext cx="1333500" cy="136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77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-66467"/>
            <a:ext cx="4343400" cy="1441311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11" y="82689"/>
            <a:ext cx="1183822" cy="9001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982888"/>
            <a:ext cx="82296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i="1" dirty="0" smtClean="0"/>
              <a:t>‘Why</a:t>
            </a:r>
            <a:r>
              <a:rPr lang="en-CA" b="1" i="1" dirty="0"/>
              <a:t>’ LTPD</a:t>
            </a:r>
            <a:r>
              <a:rPr lang="en-CA" dirty="0" smtClean="0"/>
              <a:t>:</a:t>
            </a:r>
          </a:p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sz="1600" dirty="0" smtClean="0">
                <a:latin typeface="Bradley Hand ITC" panose="03070402050302030203" pitchFamily="66" charset="0"/>
              </a:rPr>
              <a:t>• </a:t>
            </a:r>
            <a:r>
              <a:rPr lang="en-CA" dirty="0" smtClean="0"/>
              <a:t>Eliminates </a:t>
            </a:r>
            <a:r>
              <a:rPr lang="en-CA" dirty="0"/>
              <a:t>gaps in the player development system.</a:t>
            </a:r>
            <a:br>
              <a:rPr lang="en-CA" dirty="0"/>
            </a:br>
            <a:r>
              <a:rPr lang="en-CA" dirty="0"/>
              <a:t>• Guides planning for optimal athlete performance at all stages.</a:t>
            </a:r>
            <a:br>
              <a:rPr lang="en-CA" dirty="0"/>
            </a:br>
            <a:r>
              <a:rPr lang="en-CA" dirty="0"/>
              <a:t>• Provides a framework for program alignment and integration, from volunteer club coaches to national and professional teams.</a:t>
            </a:r>
            <a:br>
              <a:rPr lang="en-CA" dirty="0"/>
            </a:br>
            <a:r>
              <a:rPr lang="en-CA" dirty="0"/>
              <a:t>• Follows scientific principles and practical coaching experiences.</a:t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b="1" dirty="0"/>
              <a:t>Benefits for players &amp; parents:</a:t>
            </a:r>
            <a:br>
              <a:rPr lang="en-CA" b="1" dirty="0"/>
            </a:br>
            <a:r>
              <a:rPr lang="en-CA" dirty="0"/>
              <a:t>• Better understanding of what makes a good soccer program.</a:t>
            </a:r>
            <a:br>
              <a:rPr lang="en-CA" dirty="0"/>
            </a:br>
            <a:r>
              <a:rPr lang="en-CA" dirty="0"/>
              <a:t>• More players learning at their level and having fun.</a:t>
            </a:r>
            <a:br>
              <a:rPr lang="en-CA" dirty="0"/>
            </a:br>
            <a:r>
              <a:rPr lang="en-CA" dirty="0"/>
              <a:t>• Appropriate game and league structures (e.g. size of balls, goals, field etc.).</a:t>
            </a:r>
            <a:br>
              <a:rPr lang="en-CA" dirty="0"/>
            </a:br>
            <a:r>
              <a:rPr lang="en-CA" dirty="0"/>
              <a:t>• More opportunity for players to realize their athletic potential.</a:t>
            </a:r>
            <a:br>
              <a:rPr lang="en-CA" dirty="0"/>
            </a:br>
            <a:r>
              <a:rPr lang="en-CA" dirty="0"/>
              <a:t>• More coaches who are knowledgeable in leading safe, effective practices.</a:t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b="1" dirty="0"/>
              <a:t>Benefits for coaches &amp; clubs:</a:t>
            </a:r>
            <a:br>
              <a:rPr lang="en-CA" b="1" dirty="0"/>
            </a:br>
            <a:r>
              <a:rPr lang="en-CA" dirty="0"/>
              <a:t>• Information and education on effective coaching and practice methods.</a:t>
            </a:r>
            <a:br>
              <a:rPr lang="en-CA" dirty="0"/>
            </a:br>
            <a:r>
              <a:rPr lang="en-CA" dirty="0"/>
              <a:t>• Guidelines for appropriate game structures.</a:t>
            </a:r>
            <a:br>
              <a:rPr lang="en-CA" dirty="0"/>
            </a:br>
            <a:r>
              <a:rPr lang="en-CA" dirty="0"/>
              <a:t>• Guidelines on appropriate competition levels.</a:t>
            </a:r>
            <a:br>
              <a:rPr lang="en-CA" dirty="0"/>
            </a:br>
            <a:r>
              <a:rPr lang="en-CA" dirty="0"/>
              <a:t>• Established pathways for player development for all levels of ability and ambition.</a:t>
            </a:r>
            <a:br>
              <a:rPr lang="en-CA" dirty="0"/>
            </a:br>
            <a:r>
              <a:rPr lang="en-CA" dirty="0"/>
              <a:t>• Affirmation of best practices for coaches and club administrators.</a:t>
            </a:r>
          </a:p>
        </p:txBody>
      </p:sp>
    </p:spTree>
    <p:extLst>
      <p:ext uri="{BB962C8B-B14F-4D97-AF65-F5344CB8AC3E}">
        <p14:creationId xmlns:p14="http://schemas.microsoft.com/office/powerpoint/2010/main" val="177854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latin typeface="Bradley Hand ITC" panose="03070402050302030203" pitchFamily="66" charset="0"/>
              </a:rPr>
              <a:t>C</a:t>
            </a:r>
            <a:r>
              <a:rPr lang="en-CA" b="1" dirty="0" smtClean="0">
                <a:latin typeface="Bradley Hand ITC" panose="03070402050302030203" pitchFamily="66" charset="0"/>
              </a:rPr>
              <a:t>anada Soccer pathway</a:t>
            </a:r>
            <a:endParaRPr lang="en-CA" b="1" dirty="0">
              <a:latin typeface="Bradley Hand ITC" panose="03070402050302030203" pitchFamily="66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11" y="1524000"/>
            <a:ext cx="4208689" cy="31242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11" y="82689"/>
            <a:ext cx="1183822" cy="1143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012" y="1420091"/>
            <a:ext cx="1524000" cy="1409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8116"/>
            <a:ext cx="9144000" cy="7198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473" y="1447800"/>
            <a:ext cx="1371600" cy="1409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424" y="3048000"/>
            <a:ext cx="1933576" cy="2857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883" y="3048000"/>
            <a:ext cx="2200275" cy="2857500"/>
          </a:xfrm>
          <a:prstGeom prst="rect">
            <a:avLst/>
          </a:prstGeom>
        </p:spPr>
      </p:pic>
      <p:pic>
        <p:nvPicPr>
          <p:cNvPr id="12" name="Content Placeholder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15" y="4710440"/>
            <a:ext cx="4343400" cy="144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79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899" y="257052"/>
            <a:ext cx="8229600" cy="1143000"/>
          </a:xfrm>
        </p:spPr>
        <p:txBody>
          <a:bodyPr/>
          <a:lstStyle/>
          <a:p>
            <a:r>
              <a:rPr lang="en-CA" b="1" i="1" dirty="0" smtClean="0">
                <a:latin typeface="Bradley Hand ITC" panose="03070402050302030203" pitchFamily="66" charset="0"/>
              </a:rPr>
              <a:t>What is Grassroots Soccer ?</a:t>
            </a:r>
            <a:endParaRPr lang="en-CA" b="1" i="1" dirty="0">
              <a:latin typeface="Bradley Hand ITC" panose="0307040205030203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417637"/>
            <a:ext cx="5638800" cy="4720479"/>
          </a:xfrm>
        </p:spPr>
        <p:txBody>
          <a:bodyPr>
            <a:noAutofit/>
          </a:bodyPr>
          <a:lstStyle/>
          <a:p>
            <a:r>
              <a:rPr lang="en-CA" sz="1600" dirty="0" smtClean="0"/>
              <a:t>To </a:t>
            </a:r>
            <a:r>
              <a:rPr lang="en-CA" sz="1600" dirty="0"/>
              <a:t>ensure this first experience is fun and enjoyable and revolves around child-friendly soccer. </a:t>
            </a:r>
            <a:r>
              <a:rPr lang="en-CA" sz="1600" dirty="0" smtClean="0"/>
              <a:t>Winning is not the most important thing at this age</a:t>
            </a:r>
          </a:p>
          <a:p>
            <a:pPr marL="0" indent="0">
              <a:buNone/>
            </a:pPr>
            <a:r>
              <a:rPr lang="en-CA" sz="1600" dirty="0" smtClean="0"/>
              <a:t> </a:t>
            </a:r>
            <a:endParaRPr lang="en-CA" sz="1600" dirty="0"/>
          </a:p>
          <a:p>
            <a:r>
              <a:rPr lang="en-CA" sz="1600" dirty="0" smtClean="0"/>
              <a:t>To </a:t>
            </a:r>
            <a:r>
              <a:rPr lang="en-CA" sz="1600" dirty="0"/>
              <a:t>provide an opportunity for players to use their imaginations, be creative and learn through trial and error. Mistakes are </a:t>
            </a:r>
            <a:r>
              <a:rPr lang="en-CA" sz="1600" dirty="0" smtClean="0"/>
              <a:t>OK. Mistakes are a key learning tool. </a:t>
            </a:r>
          </a:p>
          <a:p>
            <a:endParaRPr lang="en-CA" sz="1600" dirty="0"/>
          </a:p>
          <a:p>
            <a:r>
              <a:rPr lang="en-CA" sz="1600" dirty="0" smtClean="0"/>
              <a:t>To </a:t>
            </a:r>
            <a:r>
              <a:rPr lang="en-CA" sz="1600" dirty="0"/>
              <a:t>offer age and stage </a:t>
            </a:r>
            <a:r>
              <a:rPr lang="en-CA" sz="1600" dirty="0" smtClean="0"/>
              <a:t>appropriate training but ensure, fun is at the forefront </a:t>
            </a:r>
          </a:p>
          <a:p>
            <a:endParaRPr lang="en-CA" sz="1600" dirty="0" smtClean="0"/>
          </a:p>
          <a:p>
            <a:r>
              <a:rPr lang="en-CA" sz="1600" dirty="0" smtClean="0"/>
              <a:t>Provide age appropriate games that allow the players to have fun and try new things. </a:t>
            </a:r>
          </a:p>
          <a:p>
            <a:endParaRPr lang="en-CA" sz="1600" dirty="0"/>
          </a:p>
          <a:p>
            <a:r>
              <a:rPr lang="en-CA" sz="1600" dirty="0" smtClean="0"/>
              <a:t>To </a:t>
            </a:r>
            <a:r>
              <a:rPr lang="en-CA" sz="1600" dirty="0"/>
              <a:t>educate coaches so they will make the soccer experience a challenging, positive and nurturing one for all young players regardless of ability, that leads to Soccer for Life.</a:t>
            </a:r>
          </a:p>
          <a:p>
            <a:endParaRPr lang="en-CA" sz="1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327" y="1143000"/>
            <a:ext cx="1981200" cy="21336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127" y="3352800"/>
            <a:ext cx="2895600" cy="2590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8116"/>
            <a:ext cx="9144000" cy="7198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11" y="82689"/>
            <a:ext cx="1183822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54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5400" b="1" i="1" dirty="0" smtClean="0">
                <a:latin typeface="Bradley Hand ITC" panose="03070402050302030203" pitchFamily="66" charset="0"/>
              </a:rPr>
              <a:t>The Foothills Pathway</a:t>
            </a:r>
            <a:endParaRPr lang="en-CA" sz="5400" b="1" i="1" dirty="0">
              <a:latin typeface="Bradley Hand ITC" panose="03070402050302030203" pitchFamily="66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6447501"/>
              </p:ext>
            </p:extLst>
          </p:nvPr>
        </p:nvGraphicFramePr>
        <p:xfrm>
          <a:off x="914400" y="1267510"/>
          <a:ext cx="8229600" cy="4983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Magnifying Glass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92605">
            <a:off x="800020" y="1443612"/>
            <a:ext cx="2152643" cy="24475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5741" y="27432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/>
              <a:t>U4-U8</a:t>
            </a:r>
          </a:p>
          <a:p>
            <a:pPr algn="ctr"/>
            <a:r>
              <a:rPr lang="en-CA" b="1" dirty="0" smtClean="0"/>
              <a:t>Focus</a:t>
            </a:r>
            <a:endParaRPr lang="en-CA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8116"/>
            <a:ext cx="9144000" cy="7198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257528"/>
            <a:ext cx="1657350" cy="13892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11" y="82689"/>
            <a:ext cx="1183822" cy="1143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20630852">
            <a:off x="2336248" y="2630936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U9 AND INTO THE ACADEMY</a:t>
            </a:r>
            <a:endParaRPr lang="en-US" b="1" dirty="0"/>
          </a:p>
        </p:txBody>
      </p:sp>
      <p:sp>
        <p:nvSpPr>
          <p:cNvPr id="12" name="Striped Right Arrow 11"/>
          <p:cNvSpPr/>
          <p:nvPr/>
        </p:nvSpPr>
        <p:spPr>
          <a:xfrm rot="20532379">
            <a:off x="4069463" y="2351895"/>
            <a:ext cx="1721737" cy="398955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3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09"/>
            <a:ext cx="8229600" cy="1143000"/>
          </a:xfrm>
        </p:spPr>
        <p:txBody>
          <a:bodyPr>
            <a:normAutofit/>
          </a:bodyPr>
          <a:lstStyle/>
          <a:p>
            <a:r>
              <a:rPr lang="en-CA" sz="4800" b="1" i="1" dirty="0" smtClean="0">
                <a:latin typeface="Bradley Hand ITC" panose="03070402050302030203" pitchFamily="66" charset="0"/>
              </a:rPr>
              <a:t>Expectations as a parent</a:t>
            </a:r>
            <a:endParaRPr lang="en-CA" sz="4800" b="1" i="1" dirty="0">
              <a:latin typeface="Bradley Hand ITC" panose="03070402050302030203" pitchFamily="66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7" y="2590800"/>
            <a:ext cx="2133600" cy="161925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8116"/>
            <a:ext cx="9144000" cy="719884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1226127" y="1360132"/>
            <a:ext cx="1954123" cy="1295400"/>
          </a:xfrm>
          <a:prstGeom prst="cloudCallout">
            <a:avLst>
              <a:gd name="adj1" fmla="val -33560"/>
              <a:gd name="adj2" fmla="val 61430"/>
            </a:avLst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I Loved watching you play</a:t>
            </a:r>
            <a:endParaRPr lang="en-CA" b="1" dirty="0">
              <a:solidFill>
                <a:schemeClr val="tx1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138" y="3869706"/>
            <a:ext cx="3695700" cy="23526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179555">
            <a:off x="2193687" y="5408725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latin typeface="Bradley Hand ITC" panose="03070402050302030203" pitchFamily="66" charset="0"/>
              </a:rPr>
              <a:t>Foothills Fc Parents</a:t>
            </a:r>
            <a:endParaRPr lang="en-CA" sz="2800" b="1" dirty="0">
              <a:latin typeface="Bradley Hand ITC" panose="03070402050302030203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20387246">
            <a:off x="1602758" y="3964307"/>
            <a:ext cx="1989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latin typeface="Bradley Hand ITC" panose="03070402050302030203" pitchFamily="66" charset="0"/>
              </a:rPr>
              <a:t>Dribble , Dribble</a:t>
            </a:r>
            <a:endParaRPr lang="en-CA" b="1" dirty="0">
              <a:latin typeface="Bradley Hand ITC" panose="03070402050302030203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216104">
            <a:off x="3603627" y="3579018"/>
            <a:ext cx="2361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latin typeface="Bradley Hand ITC" panose="03070402050302030203" pitchFamily="66" charset="0"/>
              </a:rPr>
              <a:t>Well played Guys..</a:t>
            </a:r>
            <a:endParaRPr lang="en-CA" b="1" dirty="0">
              <a:latin typeface="Bradley Hand ITC" panose="03070402050302030203" pitchFamily="66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359" y="905362"/>
            <a:ext cx="2114550" cy="259983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679838" y="1386824"/>
            <a:ext cx="1971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latin typeface="Bradley Hand ITC" panose="03070402050302030203" pitchFamily="66" charset="0"/>
              </a:rPr>
              <a:t>You worked really hard today </a:t>
            </a:r>
            <a:endParaRPr lang="en-CA" b="1" dirty="0">
              <a:latin typeface="Bradley Hand ITC" panose="03070402050302030203" pitchFamily="66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200400"/>
            <a:ext cx="2209800" cy="2286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665505" y="2667000"/>
            <a:ext cx="217369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latin typeface="Bradley Hand ITC" panose="03070402050302030203" pitchFamily="66" charset="0"/>
              </a:rPr>
              <a:t>Play at Home</a:t>
            </a:r>
            <a:endParaRPr lang="en-CA" b="1" dirty="0">
              <a:latin typeface="Bradley Hand ITC" panose="03070402050302030203" pitchFamily="66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11" y="82689"/>
            <a:ext cx="1183822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75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766</Words>
  <Application>Microsoft Office PowerPoint</Application>
  <PresentationFormat>On-screen Show (4:3)</PresentationFormat>
  <Paragraphs>191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Abadi MT Condensed Extra Bold</vt:lpstr>
      <vt:lpstr>Arial</vt:lpstr>
      <vt:lpstr>Avenir Book</vt:lpstr>
      <vt:lpstr>Bradley Hand</vt:lpstr>
      <vt:lpstr>Bradley Hand ITC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Canada Soccer pathway</vt:lpstr>
      <vt:lpstr>What is Grassroots Soccer ?</vt:lpstr>
      <vt:lpstr>The Foothills Pathway</vt:lpstr>
      <vt:lpstr>Expectations as a parent</vt:lpstr>
      <vt:lpstr>What do our players need ?</vt:lpstr>
      <vt:lpstr> Player expectations ?</vt:lpstr>
      <vt:lpstr>Coach Expectations </vt:lpstr>
      <vt:lpstr>What training do coaches receive ?</vt:lpstr>
      <vt:lpstr>Foothills Expectations</vt:lpstr>
      <vt:lpstr>Free skills u8 night</vt:lpstr>
      <vt:lpstr>The Future and new home</vt:lpstr>
      <vt:lpstr>What’s next after Grassroots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Clevs</dc:creator>
  <cp:lastModifiedBy>HP</cp:lastModifiedBy>
  <cp:revision>38</cp:revision>
  <dcterms:created xsi:type="dcterms:W3CDTF">2016-04-29T04:08:03Z</dcterms:created>
  <dcterms:modified xsi:type="dcterms:W3CDTF">2017-11-01T21:46:20Z</dcterms:modified>
</cp:coreProperties>
</file>